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7" r:id="rId2"/>
    <p:sldId id="281" r:id="rId3"/>
    <p:sldId id="259" r:id="rId4"/>
    <p:sldId id="260" r:id="rId5"/>
    <p:sldId id="262" r:id="rId6"/>
    <p:sldId id="261" r:id="rId7"/>
    <p:sldId id="265" r:id="rId8"/>
    <p:sldId id="263" r:id="rId9"/>
    <p:sldId id="266" r:id="rId10"/>
    <p:sldId id="264" r:id="rId11"/>
    <p:sldId id="267" r:id="rId12"/>
    <p:sldId id="268" r:id="rId13"/>
    <p:sldId id="273" r:id="rId14"/>
    <p:sldId id="269" r:id="rId15"/>
    <p:sldId id="270" r:id="rId16"/>
    <p:sldId id="274" r:id="rId17"/>
    <p:sldId id="272" r:id="rId18"/>
    <p:sldId id="277" r:id="rId19"/>
    <p:sldId id="275" r:id="rId20"/>
    <p:sldId id="276" r:id="rId21"/>
    <p:sldId id="278" r:id="rId22"/>
    <p:sldId id="279" r:id="rId23"/>
    <p:sldId id="280" r:id="rId24"/>
    <p:sldId id="28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349"/>
    <a:srgbClr val="595959"/>
    <a:srgbClr val="0B161C"/>
    <a:srgbClr val="093461"/>
    <a:srgbClr val="155D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86" d="100"/>
          <a:sy n="86" d="100"/>
        </p:scale>
        <p:origin x="562" y="67"/>
      </p:cViewPr>
      <p:guideLst>
        <p:guide orient="horz" pos="2160"/>
        <p:guide pos="37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fld id="{D1E21FE0-534F-4B83-B6B5-879D037D357C}" type="datetimeFigureOut">
              <a:rPr lang="zh-CN" altLang="en-US" smtClean="0"/>
              <a:t>2022/5/24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20204" pitchFamily="34" charset="0"/>
              </a:defRPr>
            </a:lvl1pPr>
          </a:lstStyle>
          <a:p>
            <a:fld id="{26CA57FD-C2C9-4C1C-A0B3-DA7524A4AA4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CA57FD-C2C9-4C1C-A0B3-DA7524A4AA4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CA57FD-C2C9-4C1C-A0B3-DA7524A4AA44}"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Click to edit Master title style</a:t>
            </a:r>
          </a:p>
        </p:txBody>
      </p:sp>
      <p:sp>
        <p:nvSpPr>
          <p:cNvPr id="4" name="日期占位符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任意多边形 5"/>
          <p:cNvSpPr/>
          <p:nvPr userDrawn="1"/>
        </p:nvSpPr>
        <p:spPr>
          <a:xfrm rot="13191939" flipV="1">
            <a:off x="9829910" y="-750499"/>
            <a:ext cx="2364990" cy="1706846"/>
          </a:xfrm>
          <a:custGeom>
            <a:avLst/>
            <a:gdLst>
              <a:gd name="connsiteX0" fmla="*/ 2364990 w 2364990"/>
              <a:gd name="connsiteY0" fmla="*/ 1706845 h 1706846"/>
              <a:gd name="connsiteX1" fmla="*/ 321138 w 2364990"/>
              <a:gd name="connsiteY1" fmla="*/ 0 h 1706846"/>
              <a:gd name="connsiteX2" fmla="*/ 0 w 2364990"/>
              <a:gd name="connsiteY2" fmla="*/ 384545 h 1706846"/>
              <a:gd name="connsiteX3" fmla="*/ 0 w 2364990"/>
              <a:gd name="connsiteY3" fmla="*/ 1706846 h 1706846"/>
            </a:gdLst>
            <a:ahLst/>
            <a:cxnLst>
              <a:cxn ang="0">
                <a:pos x="connsiteX0" y="connsiteY0"/>
              </a:cxn>
              <a:cxn ang="0">
                <a:pos x="connsiteX1" y="connsiteY1"/>
              </a:cxn>
              <a:cxn ang="0">
                <a:pos x="connsiteX2" y="connsiteY2"/>
              </a:cxn>
              <a:cxn ang="0">
                <a:pos x="connsiteX3" y="connsiteY3"/>
              </a:cxn>
            </a:cxnLst>
            <a:rect l="l" t="t" r="r" b="b"/>
            <a:pathLst>
              <a:path w="2364990" h="1706846">
                <a:moveTo>
                  <a:pt x="2364990" y="1706845"/>
                </a:moveTo>
                <a:lnTo>
                  <a:pt x="321138" y="0"/>
                </a:lnTo>
                <a:lnTo>
                  <a:pt x="0" y="384545"/>
                </a:lnTo>
                <a:lnTo>
                  <a:pt x="0" y="1706846"/>
                </a:lnTo>
                <a:close/>
              </a:path>
            </a:pathLst>
          </a:custGeom>
          <a:solidFill>
            <a:srgbClr val="155D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任意多边形 25"/>
          <p:cNvSpPr/>
          <p:nvPr userDrawn="1"/>
        </p:nvSpPr>
        <p:spPr>
          <a:xfrm rot="8100000">
            <a:off x="1922214" y="2625186"/>
            <a:ext cx="8465628" cy="8465629"/>
          </a:xfrm>
          <a:custGeom>
            <a:avLst/>
            <a:gdLst>
              <a:gd name="connsiteX0" fmla="*/ 0 w 8465628"/>
              <a:gd name="connsiteY0" fmla="*/ 475036 h 8465629"/>
              <a:gd name="connsiteX1" fmla="*/ 0 w 8465628"/>
              <a:gd name="connsiteY1" fmla="*/ 0 h 8465629"/>
              <a:gd name="connsiteX2" fmla="*/ 475036 w 8465628"/>
              <a:gd name="connsiteY2" fmla="*/ 475036 h 8465629"/>
              <a:gd name="connsiteX3" fmla="*/ 799060 w 8465628"/>
              <a:gd name="connsiteY3" fmla="*/ 1274097 h 8465629"/>
              <a:gd name="connsiteX4" fmla="*/ 799060 w 8465628"/>
              <a:gd name="connsiteY4" fmla="*/ 799060 h 8465629"/>
              <a:gd name="connsiteX5" fmla="*/ 1274096 w 8465628"/>
              <a:gd name="connsiteY5" fmla="*/ 1274097 h 8465629"/>
              <a:gd name="connsiteX6" fmla="*/ 2397178 w 8465628"/>
              <a:gd name="connsiteY6" fmla="*/ 2872214 h 8465629"/>
              <a:gd name="connsiteX7" fmla="*/ 2397178 w 8465628"/>
              <a:gd name="connsiteY7" fmla="*/ 2397179 h 8465629"/>
              <a:gd name="connsiteX8" fmla="*/ 2872214 w 8465628"/>
              <a:gd name="connsiteY8" fmla="*/ 2872214 h 8465629"/>
              <a:gd name="connsiteX9" fmla="*/ 3196238 w 8465628"/>
              <a:gd name="connsiteY9" fmla="*/ 3671274 h 8465629"/>
              <a:gd name="connsiteX10" fmla="*/ 3196238 w 8465628"/>
              <a:gd name="connsiteY10" fmla="*/ 3196238 h 8465629"/>
              <a:gd name="connsiteX11" fmla="*/ 3671274 w 8465628"/>
              <a:gd name="connsiteY11" fmla="*/ 3671274 h 8465629"/>
              <a:gd name="connsiteX12" fmla="*/ 3995298 w 8465628"/>
              <a:gd name="connsiteY12" fmla="*/ 4470334 h 8465629"/>
              <a:gd name="connsiteX13" fmla="*/ 3995298 w 8465628"/>
              <a:gd name="connsiteY13" fmla="*/ 3995299 h 8465629"/>
              <a:gd name="connsiteX14" fmla="*/ 4470334 w 8465628"/>
              <a:gd name="connsiteY14" fmla="*/ 4470334 h 8465629"/>
              <a:gd name="connsiteX15" fmla="*/ 4794356 w 8465628"/>
              <a:gd name="connsiteY15" fmla="*/ 5269392 h 8465629"/>
              <a:gd name="connsiteX16" fmla="*/ 4794356 w 8465628"/>
              <a:gd name="connsiteY16" fmla="*/ 4794357 h 8465629"/>
              <a:gd name="connsiteX17" fmla="*/ 5269392 w 8465628"/>
              <a:gd name="connsiteY17" fmla="*/ 5269392 h 8465629"/>
              <a:gd name="connsiteX18" fmla="*/ 5593416 w 8465628"/>
              <a:gd name="connsiteY18" fmla="*/ 6068452 h 8465629"/>
              <a:gd name="connsiteX19" fmla="*/ 5593416 w 8465628"/>
              <a:gd name="connsiteY19" fmla="*/ 5593416 h 8465629"/>
              <a:gd name="connsiteX20" fmla="*/ 6068452 w 8465628"/>
              <a:gd name="connsiteY20" fmla="*/ 6068452 h 8465629"/>
              <a:gd name="connsiteX21" fmla="*/ 6392475 w 8465628"/>
              <a:gd name="connsiteY21" fmla="*/ 6867511 h 8465629"/>
              <a:gd name="connsiteX22" fmla="*/ 6392474 w 8465628"/>
              <a:gd name="connsiteY22" fmla="*/ 6392475 h 8465629"/>
              <a:gd name="connsiteX23" fmla="*/ 6867511 w 8465628"/>
              <a:gd name="connsiteY23" fmla="*/ 6867511 h 8465629"/>
              <a:gd name="connsiteX24" fmla="*/ 7191534 w 8465628"/>
              <a:gd name="connsiteY24" fmla="*/ 7666570 h 8465629"/>
              <a:gd name="connsiteX25" fmla="*/ 7191533 w 8465628"/>
              <a:gd name="connsiteY25" fmla="*/ 7191534 h 8465629"/>
              <a:gd name="connsiteX26" fmla="*/ 7666570 w 8465628"/>
              <a:gd name="connsiteY26" fmla="*/ 7666570 h 8465629"/>
              <a:gd name="connsiteX27" fmla="*/ 7990593 w 8465628"/>
              <a:gd name="connsiteY27" fmla="*/ 8465629 h 8465629"/>
              <a:gd name="connsiteX28" fmla="*/ 7990593 w 8465628"/>
              <a:gd name="connsiteY28" fmla="*/ 7990593 h 8465629"/>
              <a:gd name="connsiteX29" fmla="*/ 8465628 w 8465628"/>
              <a:gd name="connsiteY29" fmla="*/ 8465629 h 8465629"/>
              <a:gd name="connsiteX30" fmla="*/ 1598119 w 8465628"/>
              <a:gd name="connsiteY30" fmla="*/ 2073156 h 8465629"/>
              <a:gd name="connsiteX31" fmla="*/ 1598119 w 8465628"/>
              <a:gd name="connsiteY31" fmla="*/ 1598120 h 8465629"/>
              <a:gd name="connsiteX32" fmla="*/ 2073155 w 8465628"/>
              <a:gd name="connsiteY32" fmla="*/ 2073156 h 846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65628" h="8465629">
                <a:moveTo>
                  <a:pt x="0" y="475036"/>
                </a:moveTo>
                <a:lnTo>
                  <a:pt x="0" y="0"/>
                </a:lnTo>
                <a:lnTo>
                  <a:pt x="475036" y="475036"/>
                </a:lnTo>
                <a:close/>
                <a:moveTo>
                  <a:pt x="799060" y="1274097"/>
                </a:moveTo>
                <a:lnTo>
                  <a:pt x="799060" y="799060"/>
                </a:lnTo>
                <a:lnTo>
                  <a:pt x="1274096" y="1274097"/>
                </a:lnTo>
                <a:close/>
                <a:moveTo>
                  <a:pt x="2397178" y="2872214"/>
                </a:moveTo>
                <a:lnTo>
                  <a:pt x="2397178" y="2397179"/>
                </a:lnTo>
                <a:lnTo>
                  <a:pt x="2872214" y="2872214"/>
                </a:lnTo>
                <a:close/>
                <a:moveTo>
                  <a:pt x="3196238" y="3671274"/>
                </a:moveTo>
                <a:lnTo>
                  <a:pt x="3196238" y="3196238"/>
                </a:lnTo>
                <a:lnTo>
                  <a:pt x="3671274" y="3671274"/>
                </a:lnTo>
                <a:close/>
                <a:moveTo>
                  <a:pt x="3995298" y="4470334"/>
                </a:moveTo>
                <a:lnTo>
                  <a:pt x="3995298" y="3995299"/>
                </a:lnTo>
                <a:lnTo>
                  <a:pt x="4470334" y="4470334"/>
                </a:lnTo>
                <a:close/>
                <a:moveTo>
                  <a:pt x="4794356" y="5269392"/>
                </a:moveTo>
                <a:lnTo>
                  <a:pt x="4794356" y="4794357"/>
                </a:lnTo>
                <a:lnTo>
                  <a:pt x="5269392" y="5269392"/>
                </a:lnTo>
                <a:close/>
                <a:moveTo>
                  <a:pt x="5593416" y="6068452"/>
                </a:moveTo>
                <a:lnTo>
                  <a:pt x="5593416" y="5593416"/>
                </a:lnTo>
                <a:lnTo>
                  <a:pt x="6068452" y="6068452"/>
                </a:lnTo>
                <a:close/>
                <a:moveTo>
                  <a:pt x="6392475" y="6867511"/>
                </a:moveTo>
                <a:lnTo>
                  <a:pt x="6392474" y="6392475"/>
                </a:lnTo>
                <a:lnTo>
                  <a:pt x="6867511" y="6867511"/>
                </a:lnTo>
                <a:close/>
                <a:moveTo>
                  <a:pt x="7191534" y="7666570"/>
                </a:moveTo>
                <a:lnTo>
                  <a:pt x="7191533" y="7191534"/>
                </a:lnTo>
                <a:lnTo>
                  <a:pt x="7666570" y="7666570"/>
                </a:lnTo>
                <a:close/>
                <a:moveTo>
                  <a:pt x="7990593" y="8465629"/>
                </a:moveTo>
                <a:lnTo>
                  <a:pt x="7990593" y="7990593"/>
                </a:lnTo>
                <a:lnTo>
                  <a:pt x="8465628" y="8465629"/>
                </a:lnTo>
                <a:close/>
                <a:moveTo>
                  <a:pt x="1598119" y="2073156"/>
                </a:moveTo>
                <a:lnTo>
                  <a:pt x="1598119" y="1598120"/>
                </a:lnTo>
                <a:lnTo>
                  <a:pt x="2073155" y="2073156"/>
                </a:lnTo>
                <a:close/>
              </a:path>
            </a:pathLst>
          </a:custGeom>
          <a:solidFill>
            <a:srgbClr val="155D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rgbClr val="E6E7E8"/>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fld id="{D480FBF6-E9C2-4AE0-90F6-8F1434B639F3}" type="datetimeFigureOut">
              <a:rPr lang="zh-CN" altLang="en-US" smtClean="0">
                <a:solidFill>
                  <a:prstClr val="black">
                    <a:tint val="75000"/>
                  </a:prstClr>
                </a:solidFill>
              </a:rPr>
              <a:t>2022/5/24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Arial" panose="020B0604020202020204" pitchFamily="34" charset="0"/>
              </a:defRPr>
            </a:lvl1p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jpeg"/><Relationship Id="rId7"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4.jpeg"/><Relationship Id="rId10" Type="http://schemas.openxmlformats.org/officeDocument/2006/relationships/image" Target="../media/image32.jpeg"/><Relationship Id="rId4" Type="http://schemas.openxmlformats.org/officeDocument/2006/relationships/image" Target="../media/image30.jpeg"/><Relationship Id="rId9"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6858000 h 6858000"/>
              <a:gd name="connsiteX2" fmla="*/ 0 w 12192000"/>
              <a:gd name="connsiteY2" fmla="*/ 6858000 h 6858000"/>
            </a:gdLst>
            <a:ahLst/>
            <a:cxnLst>
              <a:cxn ang="0">
                <a:pos x="connsiteX0" y="connsiteY0"/>
              </a:cxn>
              <a:cxn ang="0">
                <a:pos x="connsiteX1" y="connsiteY1"/>
              </a:cxn>
              <a:cxn ang="0">
                <a:pos x="connsiteX2" y="connsiteY2"/>
              </a:cxn>
            </a:cxnLst>
            <a:rect l="l" t="t" r="r" b="b"/>
            <a:pathLst>
              <a:path w="12192000" h="6858000">
                <a:moveTo>
                  <a:pt x="0" y="0"/>
                </a:moveTo>
                <a:lnTo>
                  <a:pt x="12192000" y="6858000"/>
                </a:lnTo>
                <a:lnTo>
                  <a:pt x="0" y="6858000"/>
                </a:lnTo>
                <a:close/>
              </a:path>
            </a:pathLst>
          </a:custGeom>
          <a:ln>
            <a:noFill/>
          </a:ln>
        </p:spPr>
      </p:pic>
      <p:sp>
        <p:nvSpPr>
          <p:cNvPr id="6" name="直角三角形 5"/>
          <p:cNvSpPr/>
          <p:nvPr/>
        </p:nvSpPr>
        <p:spPr>
          <a:xfrm flipV="1">
            <a:off x="0" y="0"/>
            <a:ext cx="6096000" cy="3429000"/>
          </a:xfrm>
          <a:prstGeom prst="rtTriangle">
            <a:avLst/>
          </a:prstGeom>
          <a:solidFill>
            <a:srgbClr val="155D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5767705" y="1991995"/>
            <a:ext cx="6125845" cy="76200"/>
          </a:xfrm>
          <a:prstGeom prst="rect">
            <a:avLst/>
          </a:prstGeom>
          <a:gradFill>
            <a:gsLst>
              <a:gs pos="0">
                <a:srgbClr val="012D86"/>
              </a:gs>
              <a:gs pos="100000">
                <a:srgbClr val="0E255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文本框 9"/>
          <p:cNvSpPr txBox="1"/>
          <p:nvPr/>
        </p:nvSpPr>
        <p:spPr>
          <a:xfrm>
            <a:off x="6854825" y="1991995"/>
            <a:ext cx="3951605" cy="506730"/>
          </a:xfrm>
          <a:prstGeom prst="rect">
            <a:avLst/>
          </a:prstGeom>
          <a:noFill/>
        </p:spPr>
        <p:txBody>
          <a:bodyPr wrap="square" rtlCol="0">
            <a:spAutoFit/>
          </a:bodyPr>
          <a:lstStyle/>
          <a:p>
            <a:pPr algn="dist">
              <a:lnSpc>
                <a:spcPct val="150000"/>
              </a:lnSpc>
            </a:pPr>
            <a:r>
              <a:rPr lang="en-IN" altLang="zh-CN" b="1" dirty="0">
                <a:gradFill>
                  <a:gsLst>
                    <a:gs pos="0">
                      <a:srgbClr val="007BD3"/>
                    </a:gs>
                    <a:gs pos="43000">
                      <a:srgbClr val="034373"/>
                    </a:gs>
                  </a:gsLst>
                  <a:lin ang="5400000" scaled="0"/>
                </a:gradFill>
                <a:latin typeface="Arial" panose="020B0604020202020204" pitchFamily="34" charset="0"/>
                <a:ea typeface="Arial" panose="020B0604020202020204" pitchFamily="34" charset="0"/>
                <a:cs typeface="Arial" panose="020B0604020202020204" pitchFamily="34" charset="0"/>
              </a:rPr>
              <a:t>ORESUND</a:t>
            </a:r>
          </a:p>
        </p:txBody>
      </p:sp>
      <p:sp>
        <p:nvSpPr>
          <p:cNvPr id="2" name="Text Box 1"/>
          <p:cNvSpPr txBox="1"/>
          <p:nvPr/>
        </p:nvSpPr>
        <p:spPr>
          <a:xfrm>
            <a:off x="5767705" y="1285240"/>
            <a:ext cx="6221095" cy="706755"/>
          </a:xfrm>
          <a:prstGeom prst="rect">
            <a:avLst/>
          </a:prstGeom>
          <a:noFill/>
          <a:extLst>
            <a:ext uri="{909E8E84-426E-40DD-AFC4-6F175D3DCCD1}">
              <a14:hiddenFill xmlns:a14="http://schemas.microsoft.com/office/drawing/2010/main">
                <a:solidFill>
                  <a:srgbClr val="3E4349"/>
                </a:solidFill>
              </a14:hiddenFill>
            </a:ext>
          </a:extLst>
        </p:spPr>
        <p:txBody>
          <a:bodyPr wrap="square" rtlCol="0">
            <a:spAutoFit/>
          </a:bodyPr>
          <a:lstStyle/>
          <a:p>
            <a:r>
              <a:rPr lang="en-IN" altLang="en-US" sz="4000">
                <a:gradFill>
                  <a:gsLst>
                    <a:gs pos="17000">
                      <a:srgbClr val="4F78B6">
                        <a:alpha val="100000"/>
                      </a:srgbClr>
                    </a:gs>
                    <a:gs pos="45000">
                      <a:srgbClr val="012D86"/>
                    </a:gs>
                    <a:gs pos="0">
                      <a:schemeClr val="accent1">
                        <a:lumMod val="60000"/>
                        <a:lumOff val="40000"/>
                      </a:schemeClr>
                    </a:gs>
                  </a:gsLst>
                  <a:lin ang="5400000" scaled="0"/>
                </a:gradFill>
              </a:rPr>
              <a:t>INTERDISCIPLINARY PROJECT</a:t>
            </a:r>
          </a:p>
        </p:txBody>
      </p:sp>
      <p:sp>
        <p:nvSpPr>
          <p:cNvPr id="3" name="Text Box 2"/>
          <p:cNvSpPr txBox="1"/>
          <p:nvPr/>
        </p:nvSpPr>
        <p:spPr>
          <a:xfrm>
            <a:off x="7160895" y="2435225"/>
            <a:ext cx="3435350" cy="368300"/>
          </a:xfrm>
          <a:prstGeom prst="rect">
            <a:avLst/>
          </a:prstGeom>
          <a:noFill/>
        </p:spPr>
        <p:txBody>
          <a:bodyPr wrap="square" rtlCol="0">
            <a:spAutoFit/>
          </a:bodyPr>
          <a:lstStyle/>
          <a:p>
            <a:pPr algn="dist"/>
            <a:r>
              <a:rPr lang="en-IN" altLang="en-US" b="1" dirty="0">
                <a:gradFill>
                  <a:gsLst>
                    <a:gs pos="0">
                      <a:srgbClr val="007BD3"/>
                    </a:gs>
                    <a:gs pos="51000">
                      <a:srgbClr val="034373"/>
                    </a:gs>
                  </a:gsLst>
                  <a:lin ang="16200000" scaled="0"/>
                </a:gradFill>
                <a:latin typeface="Arial" panose="020B0604020202020204" pitchFamily="34" charset="0"/>
                <a:cs typeface="Arial" panose="020B0604020202020204" pitchFamily="34" charset="0"/>
              </a:rPr>
              <a:t>BRIDGE</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2"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par>
                                <p:cTn id="13" presetID="14" presetClass="entr" presetSubtype="10" fill="hold" grpId="0" nodeType="withEffect">
                                  <p:stCondLst>
                                    <p:cond delay="13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par>
                          <p:cTn id="16" fill="hold">
                            <p:stCondLst>
                              <p:cond delay="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矩形 40"/>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矩形 41"/>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Text Box 1"/>
          <p:cNvSpPr txBox="1"/>
          <p:nvPr/>
        </p:nvSpPr>
        <p:spPr>
          <a:xfrm>
            <a:off x="113665" y="935990"/>
            <a:ext cx="10831195" cy="922020"/>
          </a:xfrm>
          <a:prstGeom prst="rect">
            <a:avLst/>
          </a:prstGeom>
          <a:noFill/>
        </p:spPr>
        <p:txBody>
          <a:bodyPr wrap="square" rtlCol="0">
            <a:spAutoFit/>
          </a:bodyPr>
          <a:lstStyle/>
          <a:p>
            <a:r>
              <a:rPr lang="en-US">
                <a:solidFill>
                  <a:srgbClr val="595959"/>
                </a:solidFill>
                <a:latin typeface="Times New Roman" panose="02020603050405020304" charset="0"/>
                <a:cs typeface="Times New Roman" panose="02020603050405020304" charset="0"/>
              </a:rPr>
              <a:t>The governments of Denmark and Sweden eventually signed an agreement to build a fixed link in 1973. It would have comprised a bridge between Malmö and Saltholm, with a tunnel linking Saltholm to Copenhagen, and would have been accompanied by a second rail tunnel across the Øresund between Helsingør and Helsingborg.</a:t>
            </a:r>
          </a:p>
        </p:txBody>
      </p:sp>
      <p:sp>
        <p:nvSpPr>
          <p:cNvPr id="3" name="Text Box 2"/>
          <p:cNvSpPr txBox="1"/>
          <p:nvPr/>
        </p:nvSpPr>
        <p:spPr>
          <a:xfrm>
            <a:off x="113665" y="1858010"/>
            <a:ext cx="11741785" cy="1753235"/>
          </a:xfrm>
          <a:prstGeom prst="rect">
            <a:avLst/>
          </a:prstGeom>
          <a:noFill/>
        </p:spPr>
        <p:txBody>
          <a:bodyPr wrap="square" rtlCol="0">
            <a:spAutoFit/>
          </a:bodyPr>
          <a:lstStyle/>
          <a:p>
            <a:r>
              <a:rPr lang="en-US">
                <a:solidFill>
                  <a:srgbClr val="595959"/>
                </a:solidFill>
                <a:latin typeface="Times New Roman" panose="02020603050405020304" charset="0"/>
                <a:cs typeface="Times New Roman" panose="02020603050405020304" charset="0"/>
              </a:rPr>
              <a:t>An OMEGA centre report identified the following as primary motivations for construction of the bridge:</a:t>
            </a:r>
          </a:p>
          <a:p>
            <a:pPr marL="285750" indent="-285750">
              <a:buFont typeface="Arial" panose="020B0604020202020204" pitchFamily="34" charset="0"/>
              <a:buChar char="•"/>
            </a:pPr>
            <a:r>
              <a:rPr lang="en-US">
                <a:solidFill>
                  <a:srgbClr val="595959"/>
                </a:solidFill>
                <a:latin typeface="Times New Roman" panose="02020603050405020304" charset="0"/>
                <a:cs typeface="Times New Roman" panose="02020603050405020304" charset="0"/>
              </a:rPr>
              <a:t>To improve transport links in northern Europe, from Hamburg to Oslo.</a:t>
            </a:r>
          </a:p>
          <a:p>
            <a:pPr marL="285750" indent="-285750">
              <a:buFont typeface="Arial" panose="020B0604020202020204" pitchFamily="34" charset="0"/>
              <a:buChar char="•"/>
            </a:pPr>
            <a:r>
              <a:rPr lang="en-US">
                <a:solidFill>
                  <a:srgbClr val="595959"/>
                </a:solidFill>
                <a:latin typeface="Times New Roman" panose="02020603050405020304" charset="0"/>
                <a:cs typeface="Times New Roman" panose="02020603050405020304" charset="0"/>
              </a:rPr>
              <a:t>Regional development around the Øresund as an answer to the intensifying globalisation process and Sweden's decision to apply for membership of the European Community.</a:t>
            </a:r>
          </a:p>
          <a:p>
            <a:pPr marL="285750" indent="-285750">
              <a:buFont typeface="Arial" panose="020B0604020202020204" pitchFamily="34" charset="0"/>
              <a:buChar char="•"/>
            </a:pPr>
            <a:r>
              <a:rPr lang="en-US">
                <a:solidFill>
                  <a:srgbClr val="595959"/>
                </a:solidFill>
                <a:latin typeface="Times New Roman" panose="02020603050405020304" charset="0"/>
                <a:cs typeface="Times New Roman" panose="02020603050405020304" charset="0"/>
              </a:rPr>
              <a:t>Connecting the two largest cities of the region, which were both experiencing economic difficulties.</a:t>
            </a:r>
          </a:p>
          <a:p>
            <a:pPr marL="285750" indent="-285750">
              <a:buFont typeface="Arial" panose="020B0604020202020204" pitchFamily="34" charset="0"/>
              <a:buChar char="•"/>
            </a:pPr>
            <a:r>
              <a:rPr lang="en-US">
                <a:solidFill>
                  <a:srgbClr val="595959"/>
                </a:solidFill>
                <a:latin typeface="Times New Roman" panose="02020603050405020304" charset="0"/>
                <a:cs typeface="Times New Roman" panose="02020603050405020304" charset="0"/>
              </a:rPr>
              <a:t>Improving communications to Kastrup airport, the main flight transport hub in the region.</a:t>
            </a:r>
          </a:p>
        </p:txBody>
      </p:sp>
      <p:pic>
        <p:nvPicPr>
          <p:cNvPr id="4" name="Picture 3"/>
          <p:cNvPicPr/>
          <p:nvPr/>
        </p:nvPicPr>
        <p:blipFill>
          <a:blip r:embed="rId3"/>
          <a:stretch>
            <a:fillRect/>
          </a:stretch>
        </p:blipFill>
        <p:spPr>
          <a:xfrm>
            <a:off x="-2147483648" y="-2147483648"/>
            <a:ext cx="2147011200" cy="2147011200"/>
          </a:xfrm>
          <a:prstGeom prst="rect">
            <a:avLst/>
          </a:prstGeom>
          <a:noFill/>
          <a:ln w="9525">
            <a:noFill/>
          </a:ln>
        </p:spPr>
      </p:pic>
      <p:pic>
        <p:nvPicPr>
          <p:cNvPr id="5" name="Picture 4" descr="bridge"/>
          <p:cNvPicPr>
            <a:picLocks noChangeAspect="1"/>
          </p:cNvPicPr>
          <p:nvPr/>
        </p:nvPicPr>
        <p:blipFill>
          <a:blip r:embed="rId4"/>
          <a:stretch>
            <a:fillRect/>
          </a:stretch>
        </p:blipFill>
        <p:spPr>
          <a:xfrm>
            <a:off x="627380" y="3707130"/>
            <a:ext cx="10937875" cy="270192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46"/>
          <p:cNvSpPr txBox="1">
            <a:spLocks noChangeArrowheads="1"/>
          </p:cNvSpPr>
          <p:nvPr/>
        </p:nvSpPr>
        <p:spPr bwMode="auto">
          <a:xfrm>
            <a:off x="6207760" y="2784475"/>
            <a:ext cx="5843270" cy="199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lnSpc>
                <a:spcPct val="90000"/>
              </a:lnSpc>
              <a:spcBef>
                <a:spcPts val="750"/>
              </a:spcBef>
              <a:buChar char="•"/>
              <a:defRPr sz="2100">
                <a:solidFill>
                  <a:schemeClr val="tx1"/>
                </a:solidFill>
                <a:latin typeface="Calibri" panose="020F0502020204030204" charset="0"/>
                <a:ea typeface="SimSun" panose="02010600030101010101" pitchFamily="2" charset="-122"/>
              </a:defRPr>
            </a:lvl1pPr>
            <a:lvl2pPr marL="742950" indent="-285750" defTabSz="521970">
              <a:lnSpc>
                <a:spcPct val="90000"/>
              </a:lnSpc>
              <a:spcBef>
                <a:spcPts val="375"/>
              </a:spcBef>
              <a:buChar char="•"/>
              <a:defRPr>
                <a:solidFill>
                  <a:schemeClr val="tx1"/>
                </a:solidFill>
                <a:latin typeface="Calibri" panose="020F0502020204030204" charset="0"/>
                <a:ea typeface="SimSun" panose="02010600030101010101" pitchFamily="2" charset="-122"/>
              </a:defRPr>
            </a:lvl2pPr>
            <a:lvl3pPr marL="1143000" indent="-228600" defTabSz="521970">
              <a:lnSpc>
                <a:spcPct val="90000"/>
              </a:lnSpc>
              <a:spcBef>
                <a:spcPts val="375"/>
              </a:spcBef>
              <a:buChar char="•"/>
              <a:defRPr sz="1500">
                <a:solidFill>
                  <a:schemeClr val="tx1"/>
                </a:solidFill>
                <a:latin typeface="Calibri" panose="020F0502020204030204" charset="0"/>
                <a:ea typeface="SimSun" panose="02010600030101010101" pitchFamily="2" charset="-122"/>
              </a:defRPr>
            </a:lvl3pPr>
            <a:lvl4pPr marL="1600200" indent="-228600" defTabSz="521970">
              <a:lnSpc>
                <a:spcPct val="90000"/>
              </a:lnSpc>
              <a:spcBef>
                <a:spcPts val="375"/>
              </a:spcBef>
              <a:buChar char="•"/>
              <a:defRPr sz="1300">
                <a:solidFill>
                  <a:schemeClr val="tx1"/>
                </a:solidFill>
                <a:latin typeface="Calibri" panose="020F0502020204030204" charset="0"/>
                <a:ea typeface="SimSun" panose="02010600030101010101" pitchFamily="2" charset="-122"/>
              </a:defRPr>
            </a:lvl4pPr>
            <a:lvl5pPr marL="2057400" indent="-228600" defTabSz="521970">
              <a:lnSpc>
                <a:spcPct val="90000"/>
              </a:lnSpc>
              <a:spcBef>
                <a:spcPts val="375"/>
              </a:spcBef>
              <a:buChar char="•"/>
              <a:defRPr sz="1300">
                <a:solidFill>
                  <a:schemeClr val="tx1"/>
                </a:solidFill>
                <a:latin typeface="Calibri" panose="020F0502020204030204" charset="0"/>
                <a:ea typeface="SimSun" panose="02010600030101010101" pitchFamily="2" charset="-122"/>
              </a:defRPr>
            </a:lvl5pPr>
            <a:lvl6pPr marL="2514600" indent="-228600" defTabSz="52197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SimSun" panose="02010600030101010101" pitchFamily="2" charset="-122"/>
              </a:defRPr>
            </a:lvl6pPr>
            <a:lvl7pPr marL="2971800" indent="-228600" defTabSz="52197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SimSun" panose="02010600030101010101" pitchFamily="2" charset="-122"/>
              </a:defRPr>
            </a:lvl7pPr>
            <a:lvl8pPr marL="3429000" indent="-228600" defTabSz="52197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SimSun" panose="02010600030101010101" pitchFamily="2" charset="-122"/>
              </a:defRPr>
            </a:lvl8pPr>
            <a:lvl9pPr marL="3886200" indent="-228600" defTabSz="52197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SimSun" panose="02010600030101010101" pitchFamily="2" charset="-122"/>
              </a:defRPr>
            </a:lvl9pPr>
          </a:lstStyle>
          <a:p>
            <a:pPr marL="245110" indent="-234315" algn="just" defTabSz="1218565" fontAlgn="auto">
              <a:lnSpc>
                <a:spcPct val="90000"/>
              </a:lnSpc>
              <a:spcBef>
                <a:spcPts val="500"/>
              </a:spcBef>
              <a:spcAft>
                <a:spcPts val="0"/>
              </a:spcAft>
            </a:pPr>
            <a:r>
              <a:rPr sz="1900" dirty="0">
                <a:solidFill>
                  <a:srgbClr val="595959"/>
                </a:solidFill>
                <a:latin typeface="Times New Roman" panose="02020603050405020304" charset="0"/>
                <a:ea typeface="Arial" panose="020B0604020202020204" pitchFamily="34" charset="0"/>
                <a:cs typeface="Times New Roman" panose="02020603050405020304" charset="0"/>
                <a:sym typeface="+mn-ea"/>
              </a:rPr>
              <a:t>The 8km-long bridge section of the Øresund fixed link is the world’s longest cable-stayed bridge for combined road and high-speed rail traffic.</a:t>
            </a:r>
            <a:endParaRPr sz="1900" dirty="0">
              <a:solidFill>
                <a:srgbClr val="595959"/>
              </a:solidFill>
              <a:latin typeface="Times New Roman" panose="02020603050405020304" charset="0"/>
              <a:ea typeface="Arial" panose="020B0604020202020204" pitchFamily="34" charset="0"/>
              <a:cs typeface="Times New Roman" panose="02020603050405020304" charset="0"/>
            </a:endParaRPr>
          </a:p>
          <a:p>
            <a:pPr marL="245110" indent="-234315" algn="just" defTabSz="1218565" fontAlgn="auto">
              <a:lnSpc>
                <a:spcPct val="90000"/>
              </a:lnSpc>
              <a:spcBef>
                <a:spcPts val="500"/>
              </a:spcBef>
              <a:spcAft>
                <a:spcPts val="0"/>
              </a:spcAft>
            </a:pPr>
            <a:r>
              <a:rPr sz="1900" dirty="0">
                <a:solidFill>
                  <a:srgbClr val="595959"/>
                </a:solidFill>
                <a:latin typeface="Times New Roman" panose="02020603050405020304" charset="0"/>
                <a:ea typeface="Arial" panose="020B0604020202020204" pitchFamily="34" charset="0"/>
                <a:cs typeface="Times New Roman" panose="02020603050405020304" charset="0"/>
                <a:sym typeface="+mn-ea"/>
              </a:rPr>
              <a:t>The bridge crosses the shipping channel of the Øresund Strait in a 490m-long curving span. Engineers designed the bridge with two side spans of 160m and 141m – one on each side of the main span.</a:t>
            </a:r>
          </a:p>
        </p:txBody>
      </p:sp>
      <p:pic>
        <p:nvPicPr>
          <p:cNvPr id="5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 y="1104900"/>
            <a:ext cx="5771515" cy="332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矩形 67"/>
          <p:cNvSpPr>
            <a:spLocks noChangeArrowheads="1"/>
          </p:cNvSpPr>
          <p:nvPr/>
        </p:nvSpPr>
        <p:spPr bwMode="auto">
          <a:xfrm>
            <a:off x="140970" y="4694555"/>
            <a:ext cx="11910060" cy="153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45110" indent="-234315" algn="just" defTabSz="1218565" fontAlgn="auto">
              <a:lnSpc>
                <a:spcPct val="90000"/>
              </a:lnSpc>
              <a:spcBef>
                <a:spcPts val="500"/>
              </a:spcBef>
              <a:spcAft>
                <a:spcPts val="0"/>
              </a:spcAft>
              <a:buFont typeface="Arial" panose="020B0604020202020204" pitchFamily="34" charset="0"/>
              <a:buChar char="•"/>
            </a:pPr>
            <a:r>
              <a:rPr sz="1900" dirty="0">
                <a:solidFill>
                  <a:srgbClr val="595959"/>
                </a:solidFill>
                <a:latin typeface="Times New Roman" panose="02020603050405020304" charset="0"/>
                <a:ea typeface="Arial" panose="020B0604020202020204" pitchFamily="34" charset="0"/>
                <a:cs typeface="Times New Roman" panose="02020603050405020304" charset="0"/>
              </a:rPr>
              <a:t>The project team used a composite of steel and concrete for the bridge’s main supporting girder. The concrete top deck of the bridge carries road traffic. The lower deck carries two railway lines.</a:t>
            </a:r>
          </a:p>
          <a:p>
            <a:pPr marL="245110" indent="-234315" algn="just" defTabSz="1218565" fontAlgn="auto">
              <a:lnSpc>
                <a:spcPct val="90000"/>
              </a:lnSpc>
              <a:spcBef>
                <a:spcPts val="500"/>
              </a:spcBef>
              <a:spcAft>
                <a:spcPts val="0"/>
              </a:spcAft>
              <a:buFont typeface="Arial" panose="020B0604020202020204" pitchFamily="34" charset="0"/>
              <a:buChar char="•"/>
            </a:pPr>
            <a:r>
              <a:rPr sz="1900" dirty="0">
                <a:solidFill>
                  <a:srgbClr val="595959"/>
                </a:solidFill>
                <a:latin typeface="Times New Roman" panose="02020603050405020304" charset="0"/>
                <a:ea typeface="Arial" panose="020B0604020202020204" pitchFamily="34" charset="0"/>
                <a:cs typeface="Times New Roman" panose="02020603050405020304" charset="0"/>
              </a:rPr>
              <a:t>Each of the bridge’s concrete pylons are 203m high and founded on limestone.</a:t>
            </a:r>
            <a:r>
              <a:rPr lang="en-IN" sz="1900" dirty="0">
                <a:solidFill>
                  <a:srgbClr val="595959"/>
                </a:solidFill>
                <a:latin typeface="Times New Roman" panose="02020603050405020304" charset="0"/>
                <a:ea typeface="Arial" panose="020B0604020202020204" pitchFamily="34" charset="0"/>
                <a:cs typeface="Times New Roman" panose="02020603050405020304" charset="0"/>
              </a:rPr>
              <a:t> </a:t>
            </a:r>
            <a:r>
              <a:rPr sz="1900" dirty="0">
                <a:solidFill>
                  <a:srgbClr val="595959"/>
                </a:solidFill>
                <a:latin typeface="Times New Roman" panose="02020603050405020304" charset="0"/>
                <a:ea typeface="Arial" panose="020B0604020202020204" pitchFamily="34" charset="0"/>
                <a:cs typeface="Times New Roman" panose="02020603050405020304" charset="0"/>
              </a:rPr>
              <a:t>Most of the components of the bridge</a:t>
            </a:r>
            <a:r>
              <a:rPr lang="en-IN" sz="1900" dirty="0">
                <a:solidFill>
                  <a:srgbClr val="595959"/>
                </a:solidFill>
                <a:latin typeface="Times New Roman" panose="02020603050405020304" charset="0"/>
                <a:ea typeface="Arial" panose="020B0604020202020204" pitchFamily="34" charset="0"/>
                <a:cs typeface="Times New Roman" panose="02020603050405020304" charset="0"/>
              </a:rPr>
              <a:t> </a:t>
            </a:r>
            <a:r>
              <a:rPr sz="1900" dirty="0">
                <a:solidFill>
                  <a:srgbClr val="595959"/>
                </a:solidFill>
                <a:latin typeface="Times New Roman" panose="02020603050405020304" charset="0"/>
                <a:ea typeface="Arial" panose="020B0604020202020204" pitchFamily="34" charset="0"/>
                <a:cs typeface="Times New Roman" panose="02020603050405020304" charset="0"/>
              </a:rPr>
              <a:t>such as the caissons and piers – were prefabricated on-shore and then floated out to the construction site for assembly.</a:t>
            </a:r>
          </a:p>
          <a:p>
            <a:pPr marL="245110" indent="-234315" algn="just" defTabSz="1218565" fontAlgn="auto">
              <a:lnSpc>
                <a:spcPct val="90000"/>
              </a:lnSpc>
              <a:spcBef>
                <a:spcPts val="500"/>
              </a:spcBef>
              <a:spcAft>
                <a:spcPts val="0"/>
              </a:spcAft>
              <a:buFont typeface="Arial" panose="020B0604020202020204" pitchFamily="34" charset="0"/>
              <a:buChar char="•"/>
            </a:pPr>
            <a:r>
              <a:rPr sz="1900" dirty="0">
                <a:solidFill>
                  <a:srgbClr val="595959"/>
                </a:solidFill>
                <a:latin typeface="Times New Roman" panose="02020603050405020304" charset="0"/>
                <a:ea typeface="Arial" panose="020B0604020202020204" pitchFamily="34" charset="0"/>
                <a:cs typeface="Times New Roman" panose="02020603050405020304" charset="0"/>
              </a:rPr>
              <a:t>Engineers built artificial islands around and near the bridge to protect against ships hitting the structure.</a:t>
            </a:r>
          </a:p>
        </p:txBody>
      </p:sp>
      <p:sp>
        <p:nvSpPr>
          <p:cNvPr id="65" name="Rectangle 39"/>
          <p:cNvSpPr>
            <a:spLocks noChangeArrowheads="1"/>
          </p:cNvSpPr>
          <p:nvPr/>
        </p:nvSpPr>
        <p:spPr bwMode="auto">
          <a:xfrm>
            <a:off x="7032625" y="2230755"/>
            <a:ext cx="419354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000" b="1" dirty="0">
                <a:solidFill>
                  <a:srgbClr val="3E4349"/>
                </a:solidFill>
                <a:latin typeface="Arial Rounded MT Bold" panose="020F0704030504030204" charset="0"/>
                <a:ea typeface="Arial" panose="020B0604020202020204" pitchFamily="34" charset="0"/>
                <a:cs typeface="Arial Rounded MT Bold" panose="020F0704030504030204" charset="0"/>
              </a:rPr>
              <a:t>ROLE OF ENGINEERS</a:t>
            </a:r>
          </a:p>
        </p:txBody>
      </p:sp>
      <p:sp>
        <p:nvSpPr>
          <p:cNvPr id="20" name="矩形 19"/>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Picture 1" descr="intro"/>
          <p:cNvPicPr>
            <a:picLocks noChangeAspect="1"/>
          </p:cNvPicPr>
          <p:nvPr/>
        </p:nvPicPr>
        <p:blipFill>
          <a:blip r:embed="rId4"/>
          <a:stretch>
            <a:fillRect/>
          </a:stretch>
        </p:blipFill>
        <p:spPr>
          <a:xfrm>
            <a:off x="1232535" y="1299210"/>
            <a:ext cx="4389120" cy="27571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14:presetBounceEnd="50000">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47"/>
          <p:cNvSpPr>
            <a:spLocks noChangeArrowheads="1"/>
          </p:cNvSpPr>
          <p:nvPr/>
        </p:nvSpPr>
        <p:spPr bwMode="auto">
          <a:xfrm>
            <a:off x="-635" y="4437380"/>
            <a:ext cx="12192635" cy="17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26" tIns="48366" rIns="96726" bIns="48366">
            <a:spAutoFit/>
          </a:bodyPr>
          <a:lstStyle>
            <a:lvl1pPr>
              <a:spcBef>
                <a:spcPct val="20000"/>
              </a:spcBef>
              <a:buFont typeface="Arial" panose="020B0604020202020204" pitchFamily="34" charset="0"/>
              <a:buChar char="•"/>
              <a:defRPr sz="3200">
                <a:solidFill>
                  <a:schemeClr val="tx1"/>
                </a:solidFill>
                <a:latin typeface="Microsoft YaHei" panose="020B0503020204020204" pitchFamily="34" charset="-122"/>
                <a:ea typeface="Microsoft YaHei"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Microsoft YaHei" panose="020B0503020204020204" pitchFamily="34" charset="-122"/>
                <a:ea typeface="Microsoft YaHei"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Microsoft YaHei" panose="020B0503020204020204" pitchFamily="34" charset="-122"/>
                <a:ea typeface="Microsoft YaHei"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9pPr>
          </a:lstStyle>
          <a:p>
            <a:pPr marL="234315" indent="-234315" algn="just" defTabSz="1218565" fontAlgn="auto">
              <a:lnSpc>
                <a:spcPct val="90000"/>
              </a:lnSpc>
              <a:spcBef>
                <a:spcPts val="300"/>
              </a:spcBef>
              <a:spcAft>
                <a:spcPts val="0"/>
              </a:spcAft>
            </a:pPr>
            <a:r>
              <a:rPr lang="en-US"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 civil engineer</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prepare</a:t>
            </a:r>
            <a:r>
              <a:rPr lang="en-US"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s</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plans, specifications and cost estimates and during planning and design, will consider what type of bridge will best meet the needs of the area and how the selected building site will support it.</a:t>
            </a:r>
            <a:r>
              <a:rPr lang="en-US"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They</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perform load rating </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and</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stress analysis calculations to ensure that the structure can stand up to the weight it will bear</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and</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the environmental stresses of the site. This engineer also take into account local and regional building codes and requirements.</a:t>
            </a:r>
          </a:p>
          <a:p>
            <a:pPr marL="234315" indent="-234315" algn="just" defTabSz="1218565" fontAlgn="auto">
              <a:lnSpc>
                <a:spcPct val="90000"/>
              </a:lnSpc>
              <a:spcBef>
                <a:spcPts val="300"/>
              </a:spcBef>
              <a:spcAft>
                <a:spcPts val="0"/>
              </a:spcAft>
            </a:pPr>
            <a:r>
              <a:rPr lang="en-US"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civil engineer makes an estimation of the raw materials to be used on site and also communicates with the suppliers to procure the requires raw materials</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t>
            </a:r>
          </a:p>
        </p:txBody>
      </p:sp>
      <p:sp>
        <p:nvSpPr>
          <p:cNvPr id="82" name="矩形 47"/>
          <p:cNvSpPr>
            <a:spLocks noChangeArrowheads="1"/>
          </p:cNvSpPr>
          <p:nvPr/>
        </p:nvSpPr>
        <p:spPr bwMode="auto">
          <a:xfrm>
            <a:off x="6263640" y="1021715"/>
            <a:ext cx="514413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26" tIns="48366" rIns="96726" bIns="48366">
            <a:spAutoFit/>
          </a:bodyPr>
          <a:lstStyle>
            <a:lvl1pPr>
              <a:spcBef>
                <a:spcPct val="20000"/>
              </a:spcBef>
              <a:buFont typeface="Arial" panose="020B0604020202020204" pitchFamily="34" charset="0"/>
              <a:buChar char="•"/>
              <a:defRPr sz="3200">
                <a:solidFill>
                  <a:schemeClr val="tx1"/>
                </a:solidFill>
                <a:latin typeface="Microsoft YaHei" panose="020B0503020204020204" pitchFamily="34" charset="-122"/>
                <a:ea typeface="Microsoft YaHei"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Microsoft YaHei" panose="020B0503020204020204" pitchFamily="34" charset="-122"/>
                <a:ea typeface="Microsoft YaHei"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Microsoft YaHei" panose="020B0503020204020204" pitchFamily="34" charset="-122"/>
                <a:ea typeface="Microsoft YaHei"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sym typeface="Calibri" panose="020F0502020204030204" charset="0"/>
              </a:defRPr>
            </a:lvl9pPr>
          </a:lstStyle>
          <a:p>
            <a:pPr algn="l" defTabSz="1218565">
              <a:lnSpc>
                <a:spcPct val="120000"/>
              </a:lnSpc>
              <a:spcBef>
                <a:spcPct val="0"/>
              </a:spcBef>
              <a:buNone/>
            </a:pPr>
            <a:r>
              <a:rPr lang="en-IN" altLang="zh-CN" sz="2900" dirty="0">
                <a:solidFill>
                  <a:srgbClr val="3E4349"/>
                </a:solidFill>
                <a:latin typeface="Arial Rounded MT Bold" panose="020F0704030504030204" charset="0"/>
                <a:ea typeface="Arial" panose="020B0604020202020204" pitchFamily="34" charset="0"/>
                <a:cs typeface="Arial Rounded MT Bold" panose="020F0704030504030204" charset="0"/>
                <a:sym typeface="Arial" panose="020B0604020202020204" pitchFamily="34" charset="0"/>
              </a:rPr>
              <a:t>ROLE OF CIVIL ENGINEER</a:t>
            </a:r>
          </a:p>
        </p:txBody>
      </p:sp>
      <p:sp>
        <p:nvSpPr>
          <p:cNvPr id="47" name="矩形 46"/>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矩形 47"/>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矩形 48"/>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Picture 1" descr="civil 1"/>
          <p:cNvPicPr>
            <a:picLocks noChangeAspect="1"/>
          </p:cNvPicPr>
          <p:nvPr/>
        </p:nvPicPr>
        <p:blipFill>
          <a:blip r:embed="rId3"/>
          <a:stretch>
            <a:fillRect/>
          </a:stretch>
        </p:blipFill>
        <p:spPr>
          <a:xfrm>
            <a:off x="106045" y="935990"/>
            <a:ext cx="6157595" cy="3345815"/>
          </a:xfrm>
          <a:prstGeom prst="rect">
            <a:avLst/>
          </a:prstGeom>
          <a:effectLst>
            <a:outerShdw blurRad="50800" dist="38100" dir="2700000" algn="tl" rotWithShape="0">
              <a:prstClr val="black">
                <a:alpha val="40000"/>
              </a:prstClr>
            </a:outerShdw>
          </a:effectLst>
        </p:spPr>
      </p:pic>
      <p:sp>
        <p:nvSpPr>
          <p:cNvPr id="4" name="Text Box 3"/>
          <p:cNvSpPr txBox="1"/>
          <p:nvPr/>
        </p:nvSpPr>
        <p:spPr>
          <a:xfrm>
            <a:off x="6263640" y="1511935"/>
            <a:ext cx="5842000" cy="3034030"/>
          </a:xfrm>
          <a:prstGeom prst="rect">
            <a:avLst/>
          </a:prstGeom>
          <a:noFill/>
        </p:spPr>
        <p:txBody>
          <a:bodyPr wrap="square" rtlCol="0">
            <a:spAutoFit/>
          </a:bodyPr>
          <a:lstStyle/>
          <a:p>
            <a:pPr marL="234315" indent="-234315" algn="just" fontAlgn="auto">
              <a:lnSpc>
                <a:spcPct val="90000"/>
              </a:lnSpc>
              <a:spcBef>
                <a:spcPts val="200"/>
              </a:spcBef>
              <a:spcAft>
                <a:spcPts val="0"/>
              </a:spcAft>
              <a:buFont typeface="Arial" panose="020B0604020202020204" pitchFamily="34" charset="0"/>
              <a:buChar char="•"/>
            </a:pPr>
            <a:r>
              <a:rPr lang="en-IN" altLang="en-US" sz="1900">
                <a:solidFill>
                  <a:srgbClr val="595959"/>
                </a:solidFill>
                <a:latin typeface="Times New Roman" panose="02020603050405020304" charset="0"/>
                <a:cs typeface="Times New Roman" panose="02020603050405020304" charset="0"/>
              </a:rPr>
              <a:t>Civil engineers works with other engineering specialists to draw together all of the information they provide to plan and design the overall layout of the bridge and the other structures at the site.</a:t>
            </a:r>
          </a:p>
          <a:p>
            <a:pPr marL="234315" indent="-234315" algn="just" fontAlgn="auto">
              <a:lnSpc>
                <a:spcPct val="90000"/>
              </a:lnSpc>
              <a:spcBef>
                <a:spcPts val="200"/>
              </a:spcBef>
              <a:spcAft>
                <a:spcPts val="0"/>
              </a:spcAft>
              <a:buFont typeface="Arial" panose="020B0604020202020204" pitchFamily="34" charset="0"/>
              <a:buChar char="•"/>
            </a:pPr>
            <a:r>
              <a:rPr lang="en-IN" altLang="en-US" sz="1900">
                <a:solidFill>
                  <a:srgbClr val="595959"/>
                </a:solidFill>
                <a:latin typeface="Times New Roman" panose="02020603050405020304" charset="0"/>
                <a:cs typeface="Times New Roman" panose="02020603050405020304" charset="0"/>
              </a:rPr>
              <a:t>A</a:t>
            </a:r>
            <a:r>
              <a:rPr lang="en-US" sz="1900">
                <a:solidFill>
                  <a:srgbClr val="595959"/>
                </a:solidFill>
                <a:latin typeface="Times New Roman" panose="02020603050405020304" charset="0"/>
                <a:cs typeface="Times New Roman" panose="02020603050405020304" charset="0"/>
              </a:rPr>
              <a:t> civil engineer is responsible for checking the strength of the skeleton before concrete is laid down on them to create beams and slabs and columns.</a:t>
            </a:r>
          </a:p>
          <a:p>
            <a:pPr marL="234315" indent="-234315" algn="just" fontAlgn="auto">
              <a:lnSpc>
                <a:spcPct val="90000"/>
              </a:lnSpc>
              <a:spcBef>
                <a:spcPts val="200"/>
              </a:spcBef>
              <a:spcAft>
                <a:spcPts val="0"/>
              </a:spcAft>
              <a:buFont typeface="Arial" panose="020B0604020202020204" pitchFamily="34" charset="0"/>
              <a:buChar char="•"/>
            </a:pPr>
            <a:r>
              <a:rPr lang="en-IN" altLang="en-US" sz="1900">
                <a:solidFill>
                  <a:srgbClr val="595959"/>
                </a:solidFill>
                <a:latin typeface="Times New Roman" panose="02020603050405020304" charset="0"/>
                <a:cs typeface="Times New Roman" panose="02020603050405020304" charset="0"/>
              </a:rPr>
              <a:t>Civil engineers carry out mathematical calculations to model the bridge and the effects of the forces on them. To make sure of its accuracy, they make use of various tools and gadgets.</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Picture 1" descr="civil"/>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内容占位符 2"/>
          <p:cNvSpPr txBox="1"/>
          <p:nvPr/>
        </p:nvSpPr>
        <p:spPr>
          <a:xfrm>
            <a:off x="191135" y="4297680"/>
            <a:ext cx="11800840" cy="2332990"/>
          </a:xfrm>
          <a:prstGeom prst="rect">
            <a:avLst/>
          </a:prstGeom>
        </p:spPr>
        <p:txBody>
          <a:bodyPr vert="horz" lIns="121904" tIns="60952" rIns="121904" bIns="60952" rtlCol="0" anchor="t">
            <a:normAutofit fontScale="25000" lnSpcReduction="20000"/>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defTabSz="1218565" fontAlgn="auto">
              <a:lnSpc>
                <a:spcPct val="120000"/>
              </a:lnSpc>
              <a:spcBef>
                <a:spcPct val="0"/>
              </a:spcBef>
            </a:pPr>
            <a:r>
              <a:rPr lang="en-IN"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The</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bridge engineer works closely with other civil engineers</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who are in charge of the</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roadway design and alignment.</a:t>
            </a:r>
          </a:p>
          <a:p>
            <a:pPr algn="l" defTabSz="1218565" fontAlgn="auto">
              <a:lnSpc>
                <a:spcPct val="90000"/>
              </a:lnSpc>
              <a:spcBef>
                <a:spcPct val="0"/>
              </a:spcBef>
            </a:pP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After the alignment is determined, the bridge engineer often</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controls the bridge type, aesthetics and technical details</a:t>
            </a:r>
            <a:r>
              <a:rPr lang="en-IN"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t>
            </a:r>
          </a:p>
          <a:p>
            <a:pPr algn="l" defTabSz="1218565" fontAlgn="auto">
              <a:lnSpc>
                <a:spcPct val="90000"/>
              </a:lnSpc>
              <a:spcBef>
                <a:spcPct val="0"/>
              </a:spcBef>
            </a:pP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The bridge engineer is often charged with reviewing</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drawing</a:t>
            </a:r>
            <a:r>
              <a:rPr lang="en-IN"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s</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and construction</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details</a:t>
            </a:r>
            <a:r>
              <a:rPr lang="en-IN"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t>
            </a:r>
            <a:endPar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endParaRPr>
          </a:p>
          <a:p>
            <a:pPr algn="l" defTabSz="1218565" fontAlgn="auto">
              <a:lnSpc>
                <a:spcPct val="90000"/>
              </a:lnSpc>
              <a:spcBef>
                <a:spcPct val="0"/>
              </a:spcBef>
            </a:pP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The owner, who is often a department of transportation or</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other public agency, is charged with the management of the</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bridge</a:t>
            </a:r>
            <a:r>
              <a:rPr lang="en-IN"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t>
            </a:r>
            <a:endPar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endParaRPr>
          </a:p>
          <a:p>
            <a:pPr algn="l" defTabSz="1218565" fontAlgn="auto">
              <a:lnSpc>
                <a:spcPct val="90000"/>
              </a:lnSpc>
              <a:spcBef>
                <a:spcPct val="0"/>
              </a:spcBef>
            </a:pP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Bridge management includes routine inspections, repair,</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rehabilitation and retrofits or even replacement </a:t>
            </a:r>
            <a:r>
              <a:rPr lang="en-IN"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if</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necessary</a:t>
            </a:r>
            <a:r>
              <a:rPr lang="en-IN"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t>
            </a:r>
            <a:endPar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endParaRPr>
          </a:p>
          <a:p>
            <a:pPr algn="l" defTabSz="1218565" fontAlgn="auto">
              <a:lnSpc>
                <a:spcPct val="90000"/>
              </a:lnSpc>
              <a:spcBef>
                <a:spcPct val="0"/>
              </a:spcBef>
            </a:pPr>
            <a:r>
              <a:rPr lang="en-IN"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T</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he bridge engineer has significant control</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over the design, construction, and maintenance</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processes. </a:t>
            </a:r>
            <a:r>
              <a:rPr lang="en-IN"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They</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has</a:t>
            </a:r>
            <a:r>
              <a:rPr lang="en-US"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responsibility for public safety and resources</a:t>
            </a:r>
            <a:r>
              <a:rPr lang="en-IN" altLang="zh-CN" sz="76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t>
            </a:r>
          </a:p>
        </p:txBody>
      </p:sp>
      <p:sp>
        <p:nvSpPr>
          <p:cNvPr id="56" name="矩形 55"/>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矩形 56"/>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矩形 57"/>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Picture 1" descr="civil-site-engineer-roles"/>
          <p:cNvPicPr>
            <a:picLocks noChangeAspect="1"/>
          </p:cNvPicPr>
          <p:nvPr/>
        </p:nvPicPr>
        <p:blipFill>
          <a:blip r:embed="rId3"/>
          <a:stretch>
            <a:fillRect/>
          </a:stretch>
        </p:blipFill>
        <p:spPr>
          <a:xfrm>
            <a:off x="191135" y="935990"/>
            <a:ext cx="5334000" cy="3333115"/>
          </a:xfrm>
          <a:prstGeom prst="rect">
            <a:avLst/>
          </a:prstGeom>
          <a:effectLst>
            <a:outerShdw blurRad="50800" dist="38100" dir="2700000" algn="tl" rotWithShape="0">
              <a:prstClr val="black">
                <a:alpha val="40000"/>
              </a:prstClr>
            </a:outerShdw>
          </a:effectLst>
        </p:spPr>
      </p:pic>
      <p:sp>
        <p:nvSpPr>
          <p:cNvPr id="3" name="Text Box 2"/>
          <p:cNvSpPr txBox="1"/>
          <p:nvPr/>
        </p:nvSpPr>
        <p:spPr>
          <a:xfrm>
            <a:off x="5583555" y="3255010"/>
            <a:ext cx="6408420" cy="1143000"/>
          </a:xfrm>
          <a:prstGeom prst="rect">
            <a:avLst/>
          </a:prstGeom>
          <a:noFill/>
        </p:spPr>
        <p:txBody>
          <a:bodyPr wrap="square" rtlCol="0">
            <a:spAutoFit/>
          </a:bodyPr>
          <a:lstStyle/>
          <a:p>
            <a:pPr marL="0" indent="0" algn="just" defTabSz="1218565" fontAlgn="auto">
              <a:lnSpc>
                <a:spcPct val="90000"/>
              </a:lnSpc>
              <a:spcBef>
                <a:spcPct val="0"/>
              </a:spcBef>
              <a:buNone/>
            </a:pP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Bridge Engineers are civil engineers responsible for designing and building bridges and other highway related structures. </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The</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y are</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often involved with several or all</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 </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aspects of bridge planning, design and management</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Arial" panose="020B0604020202020204" pitchFamily="34" charset="0"/>
              </a:rPr>
              <a:t>.</a:t>
            </a:r>
          </a:p>
        </p:txBody>
      </p:sp>
      <p:pic>
        <p:nvPicPr>
          <p:cNvPr id="4" name="Picture 3" descr="civil2"/>
          <p:cNvPicPr>
            <a:picLocks noChangeAspect="1"/>
          </p:cNvPicPr>
          <p:nvPr/>
        </p:nvPicPr>
        <p:blipFill>
          <a:blip r:embed="rId4"/>
          <a:stretch>
            <a:fillRect/>
          </a:stretch>
        </p:blipFill>
        <p:spPr>
          <a:xfrm>
            <a:off x="5696585" y="935990"/>
            <a:ext cx="4206875" cy="2218690"/>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文本框 56"/>
          <p:cNvSpPr txBox="1"/>
          <p:nvPr/>
        </p:nvSpPr>
        <p:spPr>
          <a:xfrm>
            <a:off x="4702175" y="1429385"/>
            <a:ext cx="7402830" cy="3384550"/>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marL="245110" indent="-234315" algn="just" defTabSz="1218565" fontAlgn="auto">
              <a:lnSpc>
                <a:spcPct val="100000"/>
              </a:lnSpc>
              <a:spcBef>
                <a:spcPts val="0"/>
              </a:spcBef>
              <a:spcAft>
                <a:spcPts val="200"/>
              </a:spcAft>
              <a:buFont typeface="Arial" panose="020B0604020202020204" pitchFamily="34" charset="0"/>
              <a:buChar char="•"/>
            </a:pPr>
            <a:r>
              <a:rPr lang="en-IN" sz="1900" dirty="0">
                <a:solidFill>
                  <a:srgbClr val="595959"/>
                </a:solidFill>
                <a:latin typeface="Times New Roman" panose="02020603050405020304" charset="0"/>
                <a:ea typeface="Arial" panose="020B0604020202020204" pitchFamily="34" charset="0"/>
                <a:cs typeface="Times New Roman" panose="02020603050405020304" charset="0"/>
              </a:rPr>
              <a:t>Mechanical engineers are responsible for the implementations &amp; moni-toring of all mechanical related operations at the site.</a:t>
            </a:r>
          </a:p>
          <a:p>
            <a:pPr marL="245110" indent="-234315" algn="just" defTabSz="1218565" fontAlgn="auto">
              <a:lnSpc>
                <a:spcPct val="100000"/>
              </a:lnSpc>
              <a:spcBef>
                <a:spcPts val="0"/>
              </a:spcBef>
              <a:spcAft>
                <a:spcPts val="200"/>
              </a:spcAft>
              <a:buFont typeface="Arial" panose="020B0604020202020204" pitchFamily="34" charset="0"/>
              <a:buChar char="•"/>
            </a:pPr>
            <a:r>
              <a:rPr lang="en-IN" sz="1900" dirty="0">
                <a:solidFill>
                  <a:srgbClr val="595959"/>
                </a:solidFill>
                <a:latin typeface="Times New Roman" panose="02020603050405020304" charset="0"/>
                <a:ea typeface="Arial" panose="020B0604020202020204" pitchFamily="34" charset="0"/>
                <a:cs typeface="Times New Roman" panose="02020603050405020304" charset="0"/>
              </a:rPr>
              <a:t>They are responsible for the thorough inspection of the supplied cons-truction materials in addition to selecting the right materials for the construction project. They do a quality check &amp; confirm if the materials are ideal for their needed purposes.</a:t>
            </a:r>
          </a:p>
          <a:p>
            <a:pPr marL="245110" indent="-234315" algn="just" defTabSz="1218565" fontAlgn="auto">
              <a:lnSpc>
                <a:spcPct val="100000"/>
              </a:lnSpc>
              <a:spcBef>
                <a:spcPts val="0"/>
              </a:spcBef>
              <a:spcAft>
                <a:spcPts val="200"/>
              </a:spcAft>
              <a:buFont typeface="Arial" panose="020B0604020202020204" pitchFamily="34" charset="0"/>
              <a:buChar char="•"/>
            </a:pPr>
            <a:r>
              <a:rPr lang="en-IN" sz="1900" dirty="0">
                <a:solidFill>
                  <a:srgbClr val="595959"/>
                </a:solidFill>
                <a:latin typeface="Times New Roman" panose="02020603050405020304" charset="0"/>
                <a:ea typeface="Arial" panose="020B0604020202020204" pitchFamily="34" charset="0"/>
                <a:cs typeface="Times New Roman" panose="02020603050405020304" charset="0"/>
              </a:rPr>
              <a:t>They are responsible for execution and proper installation of respective piping connection and quality analysis of joints.</a:t>
            </a:r>
          </a:p>
          <a:p>
            <a:pPr marL="245110" indent="-234315" algn="just" defTabSz="1218565" fontAlgn="auto">
              <a:lnSpc>
                <a:spcPct val="100000"/>
              </a:lnSpc>
              <a:spcBef>
                <a:spcPts val="0"/>
              </a:spcBef>
              <a:spcAft>
                <a:spcPts val="200"/>
              </a:spcAft>
              <a:buFont typeface="Arial" panose="020B0604020202020204" pitchFamily="34" charset="0"/>
              <a:buChar char="•"/>
            </a:pPr>
            <a:r>
              <a:rPr lang="en-IN" sz="1900" dirty="0">
                <a:solidFill>
                  <a:srgbClr val="595959"/>
                </a:solidFill>
                <a:latin typeface="Times New Roman" panose="02020603050405020304" charset="0"/>
                <a:ea typeface="Arial" panose="020B0604020202020204" pitchFamily="34" charset="0"/>
                <a:cs typeface="Times New Roman" panose="02020603050405020304" charset="0"/>
              </a:rPr>
              <a:t>Mechanical site engineers are responsible for the safety of the workers in the mechanical department during working hours. They are in charge of providing safety wear like helmets &amp; medical aid during emergency.</a:t>
            </a:r>
          </a:p>
        </p:txBody>
      </p:sp>
      <p:sp>
        <p:nvSpPr>
          <p:cNvPr id="53" name="Rectangle 39"/>
          <p:cNvSpPr>
            <a:spLocks noChangeArrowheads="1"/>
          </p:cNvSpPr>
          <p:nvPr/>
        </p:nvSpPr>
        <p:spPr bwMode="auto">
          <a:xfrm>
            <a:off x="4787900" y="1021715"/>
            <a:ext cx="6485890" cy="53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IN" altLang="en-US" sz="2900" dirty="0">
                <a:solidFill>
                  <a:srgbClr val="3E4349"/>
                </a:solidFill>
                <a:latin typeface="Arial Rounded MT Bold" panose="020F0704030504030204" charset="0"/>
                <a:ea typeface="Arial" panose="020B0604020202020204" pitchFamily="34" charset="0"/>
                <a:cs typeface="Arial Rounded MT Bold" panose="020F0704030504030204" charset="0"/>
              </a:rPr>
              <a:t>ROLE OF MECHANICAL ENGINEER</a:t>
            </a:r>
          </a:p>
        </p:txBody>
      </p:sp>
      <p:sp>
        <p:nvSpPr>
          <p:cNvPr id="24" name="矩形 23"/>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Picture 1" descr="mechanical"/>
          <p:cNvPicPr>
            <a:picLocks noChangeAspect="1"/>
          </p:cNvPicPr>
          <p:nvPr/>
        </p:nvPicPr>
        <p:blipFill>
          <a:blip r:embed="rId3"/>
          <a:stretch>
            <a:fillRect/>
          </a:stretch>
        </p:blipFill>
        <p:spPr>
          <a:xfrm>
            <a:off x="130175" y="935990"/>
            <a:ext cx="4572000" cy="3738880"/>
          </a:xfrm>
          <a:prstGeom prst="rect">
            <a:avLst/>
          </a:prstGeom>
          <a:effectLst>
            <a:outerShdw blurRad="50800" dist="38100" dir="2700000" algn="tl" rotWithShape="0">
              <a:prstClr val="black">
                <a:alpha val="40000"/>
              </a:prstClr>
            </a:outerShdw>
          </a:effectLst>
        </p:spPr>
      </p:pic>
      <p:sp>
        <p:nvSpPr>
          <p:cNvPr id="3" name="Text Box 2"/>
          <p:cNvSpPr txBox="1"/>
          <p:nvPr/>
        </p:nvSpPr>
        <p:spPr>
          <a:xfrm>
            <a:off x="130175" y="4712970"/>
            <a:ext cx="11974830" cy="1578610"/>
          </a:xfrm>
          <a:prstGeom prst="rect">
            <a:avLst/>
          </a:prstGeom>
          <a:noFill/>
        </p:spPr>
        <p:txBody>
          <a:bodyPr wrap="square" rtlCol="0">
            <a:spAutoFit/>
          </a:bodyPr>
          <a:lstStyle/>
          <a:p>
            <a:pPr marL="245110" indent="-234315" algn="just" defTabSz="1218565" fontAlgn="auto">
              <a:lnSpc>
                <a:spcPct val="100000"/>
              </a:lnSpc>
              <a:spcBef>
                <a:spcPts val="200"/>
              </a:spcBef>
              <a:spcAft>
                <a:spcPts val="0"/>
              </a:spcAft>
              <a:buFont typeface="Arial" panose="020B0604020202020204" pitchFamily="34" charset="0"/>
              <a:buChar char="•"/>
            </a:pPr>
            <a:r>
              <a:rPr lang="en-IN" sz="1900" dirty="0">
                <a:solidFill>
                  <a:srgbClr val="595959"/>
                </a:solidFill>
                <a:latin typeface="Times New Roman" panose="02020603050405020304" charset="0"/>
                <a:ea typeface="Arial" panose="020B0604020202020204" pitchFamily="34" charset="0"/>
                <a:cs typeface="Times New Roman" panose="02020603050405020304" charset="0"/>
                <a:sym typeface="+mn-ea"/>
              </a:rPr>
              <a:t>Mechanical engineers are responsible for breaking down or simplifying construction drawings for fellow engineers and other construction site workers. They also explain safety protocols &amp; how to technically handle the various instruments used on-site to the low-level engineers.</a:t>
            </a:r>
            <a:endParaRPr lang="en-IN" sz="1900" dirty="0">
              <a:solidFill>
                <a:srgbClr val="595959"/>
              </a:solidFill>
              <a:latin typeface="Times New Roman" panose="02020603050405020304" charset="0"/>
              <a:ea typeface="Arial" panose="020B0604020202020204" pitchFamily="34" charset="0"/>
              <a:cs typeface="Times New Roman" panose="02020603050405020304" charset="0"/>
            </a:endParaRPr>
          </a:p>
          <a:p>
            <a:pPr marL="245110" indent="-234315" algn="just" defTabSz="1218565" fontAlgn="auto">
              <a:lnSpc>
                <a:spcPct val="100000"/>
              </a:lnSpc>
              <a:spcBef>
                <a:spcPts val="200"/>
              </a:spcBef>
              <a:spcAft>
                <a:spcPts val="0"/>
              </a:spcAft>
              <a:buFont typeface="Arial" panose="020B0604020202020204" pitchFamily="34" charset="0"/>
              <a:buChar char="•"/>
            </a:pPr>
            <a:r>
              <a:rPr lang="en-IN" sz="1900" dirty="0">
                <a:solidFill>
                  <a:srgbClr val="595959"/>
                </a:solidFill>
                <a:latin typeface="Times New Roman" panose="02020603050405020304" charset="0"/>
                <a:ea typeface="Arial" panose="020B0604020202020204" pitchFamily="34" charset="0"/>
                <a:cs typeface="Times New Roman" panose="02020603050405020304" charset="0"/>
                <a:sym typeface="+mn-ea"/>
              </a:rPr>
              <a:t>Proper installation, test-running, maintenance, and overall control of all activities related to mechanical equipment and facilities are the duties of mechanical engineers.</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56"/>
          <p:cNvSpPr txBox="1"/>
          <p:nvPr/>
        </p:nvSpPr>
        <p:spPr>
          <a:xfrm>
            <a:off x="0" y="4055110"/>
            <a:ext cx="7781290" cy="2312035"/>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marL="234315" indent="-234315" algn="just" defTabSz="913765" fontAlgn="auto">
              <a:lnSpc>
                <a:spcPct val="95000"/>
              </a:lnSpc>
              <a:spcBef>
                <a:spcPts val="0"/>
              </a:spcBef>
              <a:spcAft>
                <a:spcPts val="0"/>
              </a:spcAft>
              <a:buFont typeface="Arial" panose="020B0604020202020204" pitchFamily="34" charset="0"/>
              <a:buChar char="•"/>
            </a:pP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rPr>
              <a:t>Eletrical engineers plays an important role in the construction of the railway between two countries. The railway between Copenhagen and Malmo was completed on 1st Dec. 1999. The two countries use different electrification and signalling. The railway uses the Danish electrical supply (25kV) over the crossing and switches to the Swedish supply at the east bridgehead. The line follows standard Danish signalling through the tunnel and changes over to the Swedish signalling system on Peberholm. More than 150 trains cross the bridge each day.</a:t>
            </a:r>
          </a:p>
        </p:txBody>
      </p:sp>
      <p:sp>
        <p:nvSpPr>
          <p:cNvPr id="27" name="矩形 26"/>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Rectangle 39"/>
          <p:cNvSpPr>
            <a:spLocks noChangeArrowheads="1"/>
          </p:cNvSpPr>
          <p:nvPr/>
        </p:nvSpPr>
        <p:spPr bwMode="auto">
          <a:xfrm>
            <a:off x="4274185" y="1093470"/>
            <a:ext cx="6266815" cy="53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IN" altLang="en-US" sz="2900" dirty="0">
                <a:solidFill>
                  <a:srgbClr val="3E4349"/>
                </a:solidFill>
                <a:latin typeface="Arial Rounded MT Bold" panose="020F0704030504030204" charset="0"/>
                <a:ea typeface="Arial" panose="020B0604020202020204" pitchFamily="34" charset="0"/>
                <a:cs typeface="Arial Rounded MT Bold" panose="020F0704030504030204" charset="0"/>
              </a:rPr>
              <a:t>ROLE OF ELECTRICAL ENGINEER</a:t>
            </a:r>
          </a:p>
        </p:txBody>
      </p:sp>
      <p:sp>
        <p:nvSpPr>
          <p:cNvPr id="6" name="Text Box 5"/>
          <p:cNvSpPr txBox="1"/>
          <p:nvPr/>
        </p:nvSpPr>
        <p:spPr>
          <a:xfrm>
            <a:off x="4187825" y="1530350"/>
            <a:ext cx="7788275" cy="2034540"/>
          </a:xfrm>
          <a:prstGeom prst="rect">
            <a:avLst/>
          </a:prstGeom>
          <a:noFill/>
        </p:spPr>
        <p:txBody>
          <a:bodyPr wrap="square" rtlCol="0">
            <a:spAutoFit/>
          </a:bodyPr>
          <a:lstStyle/>
          <a:p>
            <a:pPr marL="234315" indent="-234315" algn="just" defTabSz="913765" fontAlgn="auto">
              <a:lnSpc>
                <a:spcPct val="95000"/>
              </a:lnSpc>
              <a:spcBef>
                <a:spcPts val="0"/>
              </a:spcBef>
              <a:spcAft>
                <a:spcPts val="0"/>
              </a:spcAft>
              <a:buFont typeface="Arial" panose="020B0604020202020204" pitchFamily="34" charset="0"/>
              <a:buChar char="•"/>
            </a:pP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mn-ea"/>
              </a:rPr>
              <a:t>The task of an electrical engineer is to design high voltage equipment such as wiring systems, lighting systems and generators. Within the construction industry, the role of an electrical engineer is to survey the site and manage the esign and construction of electrical systems so that they comply with the necessary codes.</a:t>
            </a:r>
            <a:endPar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endParaRPr>
          </a:p>
          <a:p>
            <a:pPr marL="234315" indent="-234315" algn="just" defTabSz="913765" fontAlgn="auto">
              <a:lnSpc>
                <a:spcPct val="95000"/>
              </a:lnSpc>
              <a:spcBef>
                <a:spcPts val="0"/>
              </a:spcBef>
              <a:spcAft>
                <a:spcPts val="0"/>
              </a:spcAft>
              <a:buFont typeface="Arial" panose="020B0604020202020204" pitchFamily="34" charset="0"/>
              <a:buChar char="•"/>
            </a:pP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mn-ea"/>
              </a:rPr>
              <a:t>Electrical engineers work with project managers on production efforts to ensure that projects are completed satisfactorily, on time and within budget.</a:t>
            </a:r>
          </a:p>
        </p:txBody>
      </p:sp>
      <p:pic>
        <p:nvPicPr>
          <p:cNvPr id="7" name="Picture 6" descr="electrical1"/>
          <p:cNvPicPr>
            <a:picLocks noChangeAspect="1"/>
          </p:cNvPicPr>
          <p:nvPr/>
        </p:nvPicPr>
        <p:blipFill>
          <a:blip r:embed="rId3"/>
          <a:srcRect t="3214" b="6976"/>
          <a:stretch>
            <a:fillRect/>
          </a:stretch>
        </p:blipFill>
        <p:spPr>
          <a:xfrm>
            <a:off x="214630" y="935990"/>
            <a:ext cx="3973195" cy="2461895"/>
          </a:xfrm>
          <a:prstGeom prst="rect">
            <a:avLst/>
          </a:prstGeom>
          <a:effectLst>
            <a:outerShdw blurRad="50800" dist="38100" dir="2700000" algn="tl" rotWithShape="0">
              <a:prstClr val="black">
                <a:alpha val="40000"/>
              </a:prstClr>
            </a:outerShdw>
          </a:effectLst>
        </p:spPr>
      </p:pic>
      <p:pic>
        <p:nvPicPr>
          <p:cNvPr id="8" name="Picture 7" descr="electrical2"/>
          <p:cNvPicPr>
            <a:picLocks noChangeAspect="1"/>
          </p:cNvPicPr>
          <p:nvPr/>
        </p:nvPicPr>
        <p:blipFill>
          <a:blip r:embed="rId4"/>
          <a:stretch>
            <a:fillRect/>
          </a:stretch>
        </p:blipFill>
        <p:spPr>
          <a:xfrm>
            <a:off x="7881620" y="4141470"/>
            <a:ext cx="4094480" cy="2225675"/>
          </a:xfrm>
          <a:prstGeom prst="rect">
            <a:avLst/>
          </a:prstGeom>
          <a:effectLst>
            <a:outerShdw blurRad="50800" dist="38100" dir="2700000" algn="tl" rotWithShape="0">
              <a:prstClr val="black">
                <a:alpha val="40000"/>
              </a:prstClr>
            </a:outerShdw>
          </a:effectLst>
        </p:spPr>
      </p:pic>
      <p:sp>
        <p:nvSpPr>
          <p:cNvPr id="9" name="Text Box 8"/>
          <p:cNvSpPr txBox="1"/>
          <p:nvPr/>
        </p:nvSpPr>
        <p:spPr>
          <a:xfrm>
            <a:off x="0" y="3465830"/>
            <a:ext cx="12077065" cy="675640"/>
          </a:xfrm>
          <a:prstGeom prst="rect">
            <a:avLst/>
          </a:prstGeom>
          <a:noFill/>
        </p:spPr>
        <p:txBody>
          <a:bodyPr wrap="square" rtlCol="0">
            <a:spAutoFit/>
          </a:bodyPr>
          <a:lstStyle/>
          <a:p>
            <a:pPr marL="234315" indent="-234315" algn="l" fontAlgn="auto">
              <a:buFont typeface="Arial" panose="020B0604020202020204" pitchFamily="34" charset="0"/>
              <a:buChar char="•"/>
            </a:pP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sym typeface="+mn-ea"/>
              </a:rPr>
              <a:t>An electrical engineer plan the circuitry and wiring of electronic components. Generally a prototype is built &amp; extensive tests are conducted on it to make sure that it works as designed and that all of the components work well together.</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39"/>
          <p:cNvSpPr>
            <a:spLocks noChangeArrowheads="1"/>
          </p:cNvSpPr>
          <p:nvPr/>
        </p:nvSpPr>
        <p:spPr bwMode="auto">
          <a:xfrm>
            <a:off x="6266180" y="1594485"/>
            <a:ext cx="443166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00000"/>
              </a:lnSpc>
              <a:buFont typeface="Arial" panose="020B0604020202020204" pitchFamily="34" charset="0"/>
              <a:buNone/>
            </a:pPr>
            <a:r>
              <a:rPr lang="en-IN" altLang="en-US" sz="2900" dirty="0">
                <a:solidFill>
                  <a:srgbClr val="3E4349"/>
                </a:solidFill>
                <a:latin typeface="Arial Rounded MT Bold" panose="020F0704030504030204" charset="0"/>
                <a:ea typeface="Arial" panose="020B0604020202020204" pitchFamily="34" charset="0"/>
                <a:cs typeface="Arial Rounded MT Bold" panose="020F0704030504030204" charset="0"/>
              </a:rPr>
              <a:t>ROLE OF STRUCTURAL</a:t>
            </a:r>
          </a:p>
          <a:p>
            <a:pPr>
              <a:lnSpc>
                <a:spcPct val="100000"/>
              </a:lnSpc>
              <a:buFont typeface="Arial" panose="020B0604020202020204" pitchFamily="34" charset="0"/>
              <a:buNone/>
            </a:pPr>
            <a:r>
              <a:rPr lang="en-IN" altLang="en-US" sz="2900" dirty="0">
                <a:solidFill>
                  <a:srgbClr val="3E4349"/>
                </a:solidFill>
                <a:latin typeface="Arial Rounded MT Bold" panose="020F0704030504030204" charset="0"/>
                <a:ea typeface="Arial" panose="020B0604020202020204" pitchFamily="34" charset="0"/>
                <a:cs typeface="Arial Rounded MT Bold" panose="020F0704030504030204" charset="0"/>
              </a:rPr>
              <a:t>ENGINEER</a:t>
            </a:r>
          </a:p>
        </p:txBody>
      </p:sp>
      <p:sp>
        <p:nvSpPr>
          <p:cNvPr id="23" name="矩形 22"/>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Text Box 1"/>
          <p:cNvSpPr txBox="1"/>
          <p:nvPr/>
        </p:nvSpPr>
        <p:spPr>
          <a:xfrm>
            <a:off x="6122035" y="2384425"/>
            <a:ext cx="5885180" cy="2271395"/>
          </a:xfrm>
          <a:prstGeom prst="rect">
            <a:avLst/>
          </a:prstGeom>
          <a:noFill/>
        </p:spPr>
        <p:txBody>
          <a:bodyPr wrap="square" rtlCol="0">
            <a:spAutoFit/>
          </a:bodyPr>
          <a:lstStyle/>
          <a:p>
            <a:pPr marL="234315" indent="-234315" algn="just" fontAlgn="auto">
              <a:lnSpc>
                <a:spcPct val="90000"/>
              </a:lnSpc>
              <a:spcBef>
                <a:spcPts val="600"/>
              </a:spcBef>
              <a:buFont typeface="Arial" panose="020B0604020202020204" pitchFamily="34" charset="0"/>
              <a:buChar char="•"/>
            </a:pPr>
            <a:r>
              <a:rPr lang="en-IN" altLang="en-US" sz="1900">
                <a:solidFill>
                  <a:srgbClr val="595959"/>
                </a:solidFill>
                <a:latin typeface="Times New Roman" panose="02020603050405020304" charset="0"/>
                <a:cs typeface="Times New Roman" panose="02020603050405020304" charset="0"/>
              </a:rPr>
              <a:t>A</a:t>
            </a:r>
            <a:r>
              <a:rPr lang="en-US" sz="1900">
                <a:solidFill>
                  <a:srgbClr val="595959"/>
                </a:solidFill>
                <a:latin typeface="Times New Roman" panose="02020603050405020304" charset="0"/>
                <a:cs typeface="Times New Roman" panose="02020603050405020304" charset="0"/>
              </a:rPr>
              <a:t> structural engineer acts as a consultant to the architect and contractors on site. They are there to make sure all construction works go according to designs. They are also there to solve technical problems</a:t>
            </a:r>
            <a:r>
              <a:rPr lang="en-IN" altLang="en-US" sz="1900">
                <a:solidFill>
                  <a:srgbClr val="595959"/>
                </a:solidFill>
                <a:latin typeface="Times New Roman" panose="02020603050405020304" charset="0"/>
                <a:cs typeface="Times New Roman" panose="02020603050405020304" charset="0"/>
              </a:rPr>
              <a:t> &amp;</a:t>
            </a:r>
            <a:r>
              <a:rPr lang="en-US" sz="1900">
                <a:solidFill>
                  <a:srgbClr val="595959"/>
                </a:solidFill>
                <a:latin typeface="Times New Roman" panose="02020603050405020304" charset="0"/>
                <a:cs typeface="Times New Roman" panose="02020603050405020304" charset="0"/>
              </a:rPr>
              <a:t> making certain decisions concerning the stability of the structure.</a:t>
            </a:r>
          </a:p>
          <a:p>
            <a:pPr marL="234315" indent="-234315" algn="just" fontAlgn="auto">
              <a:lnSpc>
                <a:spcPct val="90000"/>
              </a:lnSpc>
              <a:spcBef>
                <a:spcPts val="600"/>
              </a:spcBef>
              <a:buFont typeface="Arial" panose="020B0604020202020204" pitchFamily="34" charset="0"/>
              <a:buChar char="•"/>
            </a:pPr>
            <a:r>
              <a:rPr lang="en-US" sz="1900">
                <a:solidFill>
                  <a:srgbClr val="595959"/>
                </a:solidFill>
                <a:latin typeface="Times New Roman" panose="02020603050405020304" charset="0"/>
                <a:cs typeface="Times New Roman" panose="02020603050405020304" charset="0"/>
              </a:rPr>
              <a:t>Structural engineers are a key part of the design and construction team, working alongside</a:t>
            </a:r>
            <a:r>
              <a:rPr lang="en-IN" altLang="en-US" sz="1900">
                <a:solidFill>
                  <a:srgbClr val="595959"/>
                </a:solidFill>
                <a:latin typeface="Times New Roman" panose="02020603050405020304" charset="0"/>
                <a:cs typeface="Times New Roman" panose="02020603050405020304" charset="0"/>
              </a:rPr>
              <a:t> </a:t>
            </a:r>
            <a:r>
              <a:rPr lang="en-US" sz="1900">
                <a:solidFill>
                  <a:srgbClr val="595959"/>
                </a:solidFill>
                <a:latin typeface="Times New Roman" panose="02020603050405020304" charset="0"/>
                <a:cs typeface="Times New Roman" panose="02020603050405020304" charset="0"/>
              </a:rPr>
              <a:t>other engineering disciplines to create all kinds of structures</a:t>
            </a:r>
            <a:r>
              <a:rPr lang="en-IN" altLang="en-US" sz="1900">
                <a:solidFill>
                  <a:srgbClr val="595959"/>
                </a:solidFill>
                <a:latin typeface="Times New Roman" panose="02020603050405020304" charset="0"/>
                <a:cs typeface="Times New Roman" panose="02020603050405020304" charset="0"/>
              </a:rPr>
              <a:t>.</a:t>
            </a:r>
          </a:p>
        </p:txBody>
      </p:sp>
      <p:pic>
        <p:nvPicPr>
          <p:cNvPr id="3" name="Picture 2" descr="structual"/>
          <p:cNvPicPr>
            <a:picLocks noChangeAspect="1"/>
          </p:cNvPicPr>
          <p:nvPr/>
        </p:nvPicPr>
        <p:blipFill>
          <a:blip r:embed="rId3"/>
          <a:stretch>
            <a:fillRect/>
          </a:stretch>
        </p:blipFill>
        <p:spPr>
          <a:xfrm>
            <a:off x="156210" y="935990"/>
            <a:ext cx="5965825" cy="3632200"/>
          </a:xfrm>
          <a:prstGeom prst="rect">
            <a:avLst/>
          </a:prstGeom>
          <a:effectLst>
            <a:outerShdw blurRad="50800" dist="38100" dir="2700000" algn="tl" rotWithShape="0">
              <a:prstClr val="black">
                <a:alpha val="40000"/>
              </a:prstClr>
            </a:outerShdw>
          </a:effectLst>
        </p:spPr>
      </p:pic>
      <p:sp>
        <p:nvSpPr>
          <p:cNvPr id="4" name="Text Box 3"/>
          <p:cNvSpPr txBox="1"/>
          <p:nvPr/>
        </p:nvSpPr>
        <p:spPr>
          <a:xfrm>
            <a:off x="156210" y="4655820"/>
            <a:ext cx="11851005" cy="1405890"/>
          </a:xfrm>
          <a:prstGeom prst="rect">
            <a:avLst/>
          </a:prstGeom>
          <a:noFill/>
        </p:spPr>
        <p:txBody>
          <a:bodyPr wrap="square" rtlCol="0">
            <a:spAutoFit/>
          </a:bodyPr>
          <a:lstStyle/>
          <a:p>
            <a:pPr marL="234315" indent="-234315" algn="just" fontAlgn="auto">
              <a:lnSpc>
                <a:spcPct val="90000"/>
              </a:lnSpc>
              <a:buFont typeface="Arial" panose="020B0604020202020204" pitchFamily="34" charset="0"/>
              <a:buChar char="•"/>
            </a:pPr>
            <a:r>
              <a:rPr lang="en-US" sz="1900">
                <a:solidFill>
                  <a:srgbClr val="595959"/>
                </a:solidFill>
                <a:latin typeface="Times New Roman" panose="02020603050405020304" charset="0"/>
                <a:cs typeface="Times New Roman" panose="02020603050405020304" charset="0"/>
              </a:rPr>
              <a:t>Every structure must be built with consideration of the conditions of the its location.</a:t>
            </a:r>
            <a:r>
              <a:rPr lang="en-IN" altLang="en-US" sz="1900">
                <a:solidFill>
                  <a:srgbClr val="595959"/>
                </a:solidFill>
                <a:latin typeface="Times New Roman" panose="02020603050405020304" charset="0"/>
                <a:cs typeface="Times New Roman" panose="02020603050405020304" charset="0"/>
              </a:rPr>
              <a:t> </a:t>
            </a:r>
            <a:r>
              <a:rPr lang="en-US" sz="1900">
                <a:solidFill>
                  <a:srgbClr val="595959"/>
                </a:solidFill>
                <a:latin typeface="Times New Roman" panose="02020603050405020304" charset="0"/>
                <a:cs typeface="Times New Roman" panose="02020603050405020304" charset="0"/>
              </a:rPr>
              <a:t>Bridges in cold, snowy climates will need to be built with continuous snow and ice loads in</a:t>
            </a:r>
            <a:r>
              <a:rPr lang="en-IN" altLang="en-US" sz="1900">
                <a:solidFill>
                  <a:srgbClr val="595959"/>
                </a:solidFill>
                <a:latin typeface="Times New Roman" panose="02020603050405020304" charset="0"/>
                <a:cs typeface="Times New Roman" panose="02020603050405020304" charset="0"/>
              </a:rPr>
              <a:t> </a:t>
            </a:r>
            <a:r>
              <a:rPr lang="en-US" sz="1900">
                <a:solidFill>
                  <a:srgbClr val="595959"/>
                </a:solidFill>
                <a:latin typeface="Times New Roman" panose="02020603050405020304" charset="0"/>
                <a:cs typeface="Times New Roman" panose="02020603050405020304" charset="0"/>
              </a:rPr>
              <a:t>mind. Bridges need to carry different kinds of loads, be it people, cars, or high-speed trains.</a:t>
            </a:r>
            <a:r>
              <a:rPr lang="en-IN" altLang="en-US" sz="1900">
                <a:solidFill>
                  <a:srgbClr val="595959"/>
                </a:solidFill>
                <a:latin typeface="Times New Roman" panose="02020603050405020304" charset="0"/>
                <a:cs typeface="Times New Roman" panose="02020603050405020304" charset="0"/>
              </a:rPr>
              <a:t> </a:t>
            </a:r>
            <a:r>
              <a:rPr lang="en-US" sz="1900">
                <a:solidFill>
                  <a:srgbClr val="595959"/>
                </a:solidFill>
                <a:latin typeface="Times New Roman" panose="02020603050405020304" charset="0"/>
                <a:cs typeface="Times New Roman" panose="02020603050405020304" charset="0"/>
              </a:rPr>
              <a:t>It is a structural engineer’s job to consider all the possible factors, such as dead load (the</a:t>
            </a:r>
            <a:r>
              <a:rPr lang="en-IN" altLang="en-US" sz="1900">
                <a:solidFill>
                  <a:srgbClr val="595959"/>
                </a:solidFill>
                <a:latin typeface="Times New Roman" panose="02020603050405020304" charset="0"/>
                <a:cs typeface="Times New Roman" panose="02020603050405020304" charset="0"/>
              </a:rPr>
              <a:t> </a:t>
            </a:r>
            <a:r>
              <a:rPr lang="en-US" sz="1900">
                <a:solidFill>
                  <a:srgbClr val="595959"/>
                </a:solidFill>
                <a:latin typeface="Times New Roman" panose="02020603050405020304" charset="0"/>
                <a:cs typeface="Times New Roman" panose="02020603050405020304" charset="0"/>
              </a:rPr>
              <a:t>weight of the structure) and dynamic load (loads that can change or are applied with</a:t>
            </a:r>
            <a:r>
              <a:rPr lang="en-IN" altLang="en-US" sz="1900">
                <a:solidFill>
                  <a:srgbClr val="595959"/>
                </a:solidFill>
                <a:latin typeface="Times New Roman" panose="02020603050405020304" charset="0"/>
                <a:cs typeface="Times New Roman" panose="02020603050405020304" charset="0"/>
              </a:rPr>
              <a:t> </a:t>
            </a:r>
            <a:r>
              <a:rPr lang="en-US" sz="1900">
                <a:solidFill>
                  <a:srgbClr val="595959"/>
                </a:solidFill>
                <a:latin typeface="Times New Roman" panose="02020603050405020304" charset="0"/>
                <a:cs typeface="Times New Roman" panose="02020603050405020304" charset="0"/>
              </a:rPr>
              <a:t>motion). The structures have to be stiff enough so they do not exceed the vibration limits</a:t>
            </a:r>
            <a:r>
              <a:rPr lang="en-IN" altLang="en-US" sz="1900">
                <a:solidFill>
                  <a:srgbClr val="595959"/>
                </a:solidFill>
                <a:latin typeface="Times New Roman" panose="02020603050405020304" charset="0"/>
                <a:cs typeface="Times New Roman" panose="02020603050405020304" charset="0"/>
              </a:rPr>
              <a:t> </a:t>
            </a:r>
            <a:r>
              <a:rPr lang="en-US" sz="1900">
                <a:solidFill>
                  <a:srgbClr val="595959"/>
                </a:solidFill>
                <a:latin typeface="Times New Roman" panose="02020603050405020304" charset="0"/>
                <a:cs typeface="Times New Roman" panose="02020603050405020304" charset="0"/>
              </a:rPr>
              <a:t>for which they were designed.</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14:presetBounceEnd="50000">
                                      <p:stCondLst>
                                        <p:cond delay="60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9"/>
          <p:cNvSpPr>
            <a:spLocks noChangeArrowheads="1"/>
          </p:cNvSpPr>
          <p:nvPr/>
        </p:nvSpPr>
        <p:spPr bwMode="auto">
          <a:xfrm>
            <a:off x="444500" y="4885690"/>
            <a:ext cx="11474450" cy="83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48285" indent="-248285" algn="just" fontAlgn="auto">
              <a:lnSpc>
                <a:spcPct val="95000"/>
              </a:lnSpc>
              <a:spcBef>
                <a:spcPts val="400"/>
              </a:spcBef>
              <a:buFont typeface="Arial" panose="020B0604020202020204" pitchFamily="34" charset="0"/>
              <a:buChar char="•"/>
            </a:pPr>
            <a:r>
              <a:rPr lang="en-IN" altLang="en-US" sz="1900" dirty="0">
                <a:solidFill>
                  <a:schemeClr val="tx1">
                    <a:lumMod val="65000"/>
                    <a:lumOff val="35000"/>
                  </a:schemeClr>
                </a:solidFill>
                <a:latin typeface="Times New Roman" panose="02020603050405020304" charset="0"/>
                <a:cs typeface="Times New Roman" panose="02020603050405020304" charset="0"/>
                <a:sym typeface="+mn-ea"/>
              </a:rPr>
              <a:t>IT resources helped in understanding of the theory &amp; techniques associated with computer based planning, analysis and control. It helped in practical orientation, construction, project planning, managment and control, time analysis, standard quantitative and qualitative techniques.</a:t>
            </a:r>
            <a:endParaRPr lang="en-IN" altLang="en-US" sz="1900" dirty="0">
              <a:solidFill>
                <a:schemeClr val="tx1">
                  <a:lumMod val="65000"/>
                  <a:lumOff val="35000"/>
                </a:schemeClr>
              </a:solidFill>
              <a:latin typeface="Times New Roman" panose="02020603050405020304" charset="0"/>
              <a:cs typeface="Times New Roman" panose="02020603050405020304" charset="0"/>
            </a:endParaRPr>
          </a:p>
        </p:txBody>
      </p:sp>
      <p:sp>
        <p:nvSpPr>
          <p:cNvPr id="4" name="Text Box 3"/>
          <p:cNvSpPr txBox="1"/>
          <p:nvPr/>
        </p:nvSpPr>
        <p:spPr>
          <a:xfrm>
            <a:off x="5349875" y="1247140"/>
            <a:ext cx="4378960" cy="537210"/>
          </a:xfrm>
          <a:prstGeom prst="rect">
            <a:avLst/>
          </a:prstGeom>
          <a:noFill/>
        </p:spPr>
        <p:txBody>
          <a:bodyPr wrap="square" rtlCol="0">
            <a:spAutoFit/>
          </a:bodyPr>
          <a:lstStyle/>
          <a:p>
            <a:r>
              <a:rPr lang="en-IN" altLang="en-US" sz="2900">
                <a:solidFill>
                  <a:srgbClr val="3E4349"/>
                </a:solidFill>
                <a:latin typeface="Arial Rounded MT Bold" panose="020F0704030504030204" charset="0"/>
                <a:cs typeface="Arial Rounded MT Bold" panose="020F0704030504030204" charset="0"/>
              </a:rPr>
              <a:t>ROLE OF IT ENGINEER</a:t>
            </a:r>
          </a:p>
        </p:txBody>
      </p:sp>
      <p:pic>
        <p:nvPicPr>
          <p:cNvPr id="5" name="Picture 4" descr="IT"/>
          <p:cNvPicPr>
            <a:picLocks noChangeAspect="1"/>
          </p:cNvPicPr>
          <p:nvPr/>
        </p:nvPicPr>
        <p:blipFill>
          <a:blip r:embed="rId3"/>
          <a:stretch>
            <a:fillRect/>
          </a:stretch>
        </p:blipFill>
        <p:spPr>
          <a:xfrm>
            <a:off x="187960" y="935990"/>
            <a:ext cx="5060315" cy="3877945"/>
          </a:xfrm>
          <a:prstGeom prst="rect">
            <a:avLst/>
          </a:prstGeom>
          <a:effectLst>
            <a:outerShdw blurRad="50800" dist="38100" dir="2700000" algn="tl" rotWithShape="0">
              <a:prstClr val="black">
                <a:alpha val="40000"/>
              </a:prstClr>
            </a:outerShdw>
          </a:effectLst>
        </p:spPr>
      </p:pic>
      <p:sp>
        <p:nvSpPr>
          <p:cNvPr id="23" name="矩形 22"/>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Text Box 5"/>
          <p:cNvSpPr txBox="1"/>
          <p:nvPr/>
        </p:nvSpPr>
        <p:spPr>
          <a:xfrm>
            <a:off x="5248275" y="1666875"/>
            <a:ext cx="6756400" cy="3261360"/>
          </a:xfrm>
          <a:prstGeom prst="rect">
            <a:avLst/>
          </a:prstGeom>
          <a:noFill/>
        </p:spPr>
        <p:txBody>
          <a:bodyPr wrap="square" rtlCol="0">
            <a:spAutoFit/>
          </a:bodyPr>
          <a:lstStyle/>
          <a:p>
            <a:pPr marL="234315" indent="-234315" algn="just" fontAlgn="auto">
              <a:lnSpc>
                <a:spcPct val="85000"/>
              </a:lnSpc>
              <a:spcBef>
                <a:spcPts val="500"/>
              </a:spcBef>
              <a:buFont typeface="Arial" panose="020B0604020202020204" pitchFamily="34" charset="0"/>
              <a:buChar char="•"/>
            </a:pPr>
            <a:r>
              <a:rPr lang="en-IN" altLang="en-US" sz="1900" dirty="0">
                <a:solidFill>
                  <a:schemeClr val="tx1">
                    <a:lumMod val="65000"/>
                    <a:lumOff val="35000"/>
                  </a:schemeClr>
                </a:solidFill>
                <a:latin typeface="Times New Roman" panose="02020603050405020304" charset="0"/>
                <a:cs typeface="Times New Roman" panose="02020603050405020304" charset="0"/>
                <a:sym typeface="+mn-ea"/>
              </a:rPr>
              <a:t>IT Engineers uses CAD systems which are useful for rapid gene- ration of models of proposed designs.</a:t>
            </a:r>
            <a:endParaRPr lang="en-US" sz="1900">
              <a:latin typeface="Times New Roman" panose="02020603050405020304" charset="0"/>
              <a:cs typeface="Times New Roman" panose="02020603050405020304" charset="0"/>
            </a:endParaRPr>
          </a:p>
          <a:p>
            <a:pPr marL="234315" indent="-234315" algn="just" fontAlgn="auto">
              <a:lnSpc>
                <a:spcPct val="85000"/>
              </a:lnSpc>
              <a:spcBef>
                <a:spcPts val="500"/>
              </a:spcBef>
              <a:buFont typeface="Arial" panose="020B0604020202020204" pitchFamily="34" charset="0"/>
              <a:buChar char="•"/>
            </a:pPr>
            <a:r>
              <a:rPr lang="en-IN" altLang="en-US" sz="1900" dirty="0">
                <a:solidFill>
                  <a:schemeClr val="tx1">
                    <a:lumMod val="65000"/>
                    <a:lumOff val="35000"/>
                  </a:schemeClr>
                </a:solidFill>
                <a:latin typeface="Times New Roman" panose="02020603050405020304" charset="0"/>
                <a:cs typeface="Times New Roman" panose="02020603050405020304" charset="0"/>
                <a:sym typeface="+mn-ea"/>
              </a:rPr>
              <a:t>From the dimensions of the given components, the IT engineers were able to calculate the volumes, weights of different materials, centre of gravity, moment of inertia, radii of gyration, stresses on various objects, etc.</a:t>
            </a:r>
            <a:endParaRPr lang="en-IN" altLang="en-US" sz="1900" dirty="0">
              <a:solidFill>
                <a:schemeClr val="tx1">
                  <a:lumMod val="65000"/>
                  <a:lumOff val="35000"/>
                </a:schemeClr>
              </a:solidFill>
              <a:latin typeface="Times New Roman" panose="02020603050405020304" charset="0"/>
              <a:cs typeface="Times New Roman" panose="02020603050405020304" charset="0"/>
            </a:endParaRPr>
          </a:p>
          <a:p>
            <a:pPr marL="234315" indent="-234315" algn="just" fontAlgn="auto">
              <a:lnSpc>
                <a:spcPct val="85000"/>
              </a:lnSpc>
              <a:spcBef>
                <a:spcPts val="500"/>
              </a:spcBef>
              <a:buFont typeface="Arial" panose="020B0604020202020204" pitchFamily="34" charset="0"/>
              <a:buChar char="•"/>
            </a:pPr>
            <a:r>
              <a:rPr lang="en-IN" altLang="en-US" sz="1900" dirty="0">
                <a:solidFill>
                  <a:schemeClr val="tx1">
                    <a:lumMod val="65000"/>
                    <a:lumOff val="35000"/>
                  </a:schemeClr>
                </a:solidFill>
                <a:latin typeface="Times New Roman" panose="02020603050405020304" charset="0"/>
                <a:cs typeface="Times New Roman" panose="02020603050405020304" charset="0"/>
                <a:sym typeface="+mn-ea"/>
              </a:rPr>
              <a:t>With the help of IT sector, several softwares can be used to carry out the surveying works and finalising the site and its alignment with more comfort such as aerial surveys, satellite imageries, etc.</a:t>
            </a:r>
          </a:p>
          <a:p>
            <a:pPr marL="234315" indent="-234315" algn="just" fontAlgn="auto">
              <a:lnSpc>
                <a:spcPct val="85000"/>
              </a:lnSpc>
              <a:spcBef>
                <a:spcPts val="500"/>
              </a:spcBef>
              <a:buFont typeface="Arial" panose="020B0604020202020204" pitchFamily="34" charset="0"/>
              <a:buChar char="•"/>
            </a:pPr>
            <a:r>
              <a:rPr lang="en-IN" altLang="en-US" sz="1900" dirty="0">
                <a:solidFill>
                  <a:schemeClr val="tx1">
                    <a:lumMod val="65000"/>
                    <a:lumOff val="35000"/>
                  </a:schemeClr>
                </a:solidFill>
                <a:latin typeface="Times New Roman" panose="02020603050405020304" charset="0"/>
                <a:cs typeface="Times New Roman" panose="02020603050405020304" charset="0"/>
                <a:sym typeface="+mn-ea"/>
              </a:rPr>
              <a:t>IT systems are used to develop self check tools that can identify problems in various systems and convey prompt reporting of problem and providing rectification.</a:t>
            </a:r>
            <a:endParaRPr lang="en-US" sz="19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170180" y="4986655"/>
            <a:ext cx="11851005" cy="1143000"/>
          </a:xfrm>
          <a:prstGeom prst="rect">
            <a:avLst/>
          </a:prstGeom>
        </p:spPr>
        <p:txBody>
          <a:bodyPr wrap="square">
            <a:spAutoFit/>
          </a:bodyPr>
          <a:lstStyle/>
          <a:p>
            <a:pPr marL="234315" indent="-234315" algn="just" defTabSz="913765" fontAlgn="auto">
              <a:lnSpc>
                <a:spcPct val="90000"/>
              </a:lnSpc>
              <a:buFont typeface="Arial" panose="020B0604020202020204" pitchFamily="34" charset="0"/>
              <a:buChar char="•"/>
            </a:pP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rPr>
              <a:t>When designing structures such as bridges, engineers carefully choose the materials by anticipating the forces the materials (the structural components) are expected to experience during their lifetimes. Usually, ductile materials such as steel, aluminum and other metals are used for components that experience tensile loads. Brittle materials such as concrete, ceramics and glass are used for components that experience compressive loads.</a:t>
            </a:r>
          </a:p>
        </p:txBody>
      </p:sp>
      <p:sp>
        <p:nvSpPr>
          <p:cNvPr id="100" name="矩形 99"/>
          <p:cNvSpPr/>
          <p:nvPr/>
        </p:nvSpPr>
        <p:spPr>
          <a:xfrm>
            <a:off x="5935345" y="2418715"/>
            <a:ext cx="6176645" cy="2611120"/>
          </a:xfrm>
          <a:prstGeom prst="rect">
            <a:avLst/>
          </a:prstGeom>
        </p:spPr>
        <p:txBody>
          <a:bodyPr wrap="square">
            <a:spAutoFit/>
          </a:bodyPr>
          <a:lstStyle/>
          <a:p>
            <a:pPr marL="234315" indent="-234315" algn="just" defTabSz="913765" fontAlgn="auto">
              <a:lnSpc>
                <a:spcPct val="90000"/>
              </a:lnSpc>
              <a:spcBef>
                <a:spcPts val="600"/>
              </a:spcBef>
              <a:buFont typeface="Arial" panose="020B0604020202020204" pitchFamily="34" charset="0"/>
              <a:buChar char="•"/>
            </a:pP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rPr>
              <a:t>Material engineers design, produce and evaluate</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rPr>
              <a:t> </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rPr>
              <a:t>materials and their use.</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rPr>
              <a:t> They</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rPr>
              <a:t> understand the properties of matter (both natural and</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rPr>
              <a:t> </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rPr>
              <a:t>synthetic) and atomic structure. </a:t>
            </a:r>
          </a:p>
          <a:p>
            <a:pPr marL="234315" indent="-234315" algn="just" defTabSz="913765" fontAlgn="auto">
              <a:lnSpc>
                <a:spcPct val="90000"/>
              </a:lnSpc>
              <a:spcBef>
                <a:spcPts val="600"/>
              </a:spcBef>
              <a:buFont typeface="Arial" panose="020B0604020202020204" pitchFamily="34" charset="0"/>
              <a:buChar char="•"/>
            </a:pP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rPr>
              <a:t>The materials we use </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rPr>
              <a:t>&amp;</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rPr>
              <a:t> how we make them can determine the function, feasibility, cost,</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rPr>
              <a:t> </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rPr>
              <a:t>environmental impact </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rPr>
              <a:t>and </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rPr>
              <a:t>many other aspects of things we create.</a:t>
            </a:r>
          </a:p>
          <a:p>
            <a:pPr marL="234315" indent="-234315" algn="just" defTabSz="913765" fontAlgn="auto">
              <a:lnSpc>
                <a:spcPct val="90000"/>
              </a:lnSpc>
              <a:spcBef>
                <a:spcPts val="600"/>
              </a:spcBef>
              <a:buFont typeface="Arial" panose="020B0604020202020204" pitchFamily="34" charset="0"/>
              <a:buChar char="•"/>
            </a:pP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rPr>
              <a:t>Material engineers are experts on materials—how they are made, how and why materials</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rPr>
              <a:t> </a:t>
            </a:r>
            <a:r>
              <a:rPr lang="zh-CN" altLang="en-US" sz="1900" dirty="0">
                <a:solidFill>
                  <a:srgbClr val="595959"/>
                </a:solidFill>
                <a:latin typeface="Times New Roman" panose="02020603050405020304" charset="0"/>
                <a:ea typeface="Arial" panose="020B0604020202020204" pitchFamily="34" charset="0"/>
                <a:cs typeface="Times New Roman" panose="02020603050405020304" charset="0"/>
              </a:rPr>
              <a:t>are useful and how materials can be made better</a:t>
            </a:r>
            <a:r>
              <a:rPr lang="en-IN" altLang="zh-CN" sz="1900" dirty="0">
                <a:solidFill>
                  <a:srgbClr val="595959"/>
                </a:solidFill>
                <a:latin typeface="Times New Roman" panose="02020603050405020304" charset="0"/>
                <a:ea typeface="Arial" panose="020B0604020202020204" pitchFamily="34" charset="0"/>
                <a:cs typeface="Times New Roman" panose="02020603050405020304" charset="0"/>
              </a:rPr>
              <a:t>.</a:t>
            </a:r>
          </a:p>
        </p:txBody>
      </p:sp>
      <p:sp>
        <p:nvSpPr>
          <p:cNvPr id="62" name="Rectangle 39"/>
          <p:cNvSpPr>
            <a:spLocks noChangeArrowheads="1"/>
          </p:cNvSpPr>
          <p:nvPr/>
        </p:nvSpPr>
        <p:spPr bwMode="auto">
          <a:xfrm>
            <a:off x="6116320" y="1939290"/>
            <a:ext cx="5012055" cy="53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IN" altLang="en-US" sz="2900" b="1" dirty="0">
                <a:solidFill>
                  <a:srgbClr val="3E4349"/>
                </a:solidFill>
                <a:latin typeface="Arial Rounded MT Bold" panose="020F0704030504030204" charset="0"/>
                <a:ea typeface="Arial" panose="020B0604020202020204" pitchFamily="34" charset="0"/>
                <a:cs typeface="Arial Rounded MT Bold" panose="020F0704030504030204" charset="0"/>
              </a:rPr>
              <a:t>MATERIALS ENGINEERING</a:t>
            </a:r>
          </a:p>
        </p:txBody>
      </p:sp>
      <p:sp>
        <p:nvSpPr>
          <p:cNvPr id="31" name="矩形 30"/>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31"/>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矩形 32"/>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Picture 1" descr="MATERIAL"/>
          <p:cNvPicPr>
            <a:picLocks noChangeAspect="1"/>
          </p:cNvPicPr>
          <p:nvPr/>
        </p:nvPicPr>
        <p:blipFill>
          <a:blip r:embed="rId3"/>
          <a:stretch>
            <a:fillRect/>
          </a:stretch>
        </p:blipFill>
        <p:spPr>
          <a:xfrm>
            <a:off x="147320" y="935990"/>
            <a:ext cx="5788025" cy="3992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14:presetBounceEnd="50000">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39"/>
          <p:cNvSpPr>
            <a:spLocks noChangeArrowheads="1"/>
          </p:cNvSpPr>
          <p:nvPr/>
        </p:nvSpPr>
        <p:spPr bwMode="auto">
          <a:xfrm>
            <a:off x="3903980" y="1928495"/>
            <a:ext cx="4382135" cy="66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IN" altLang="en-US" sz="3600" b="1" dirty="0">
                <a:gradFill>
                  <a:gsLst>
                    <a:gs pos="0">
                      <a:srgbClr val="012D86"/>
                    </a:gs>
                    <a:gs pos="100000">
                      <a:srgbClr val="0E2557"/>
                    </a:gs>
                  </a:gsLst>
                  <a:lin scaled="0"/>
                </a:gradFill>
                <a:latin typeface="Arial Rounded MT Bold" panose="020F0704030504030204" charset="0"/>
                <a:ea typeface="Arial" panose="020B0604020202020204" pitchFamily="34" charset="0"/>
                <a:cs typeface="Arial Rounded MT Bold" panose="020F0704030504030204" charset="0"/>
              </a:rPr>
              <a:t>GROUP MEMBERS</a:t>
            </a:r>
          </a:p>
        </p:txBody>
      </p:sp>
      <p:sp>
        <p:nvSpPr>
          <p:cNvPr id="45" name="矩形 44"/>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矩形 45"/>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矩形 46"/>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aphicFrame>
        <p:nvGraphicFramePr>
          <p:cNvPr id="5" name="Table 5">
            <a:extLst>
              <a:ext uri="{FF2B5EF4-FFF2-40B4-BE49-F238E27FC236}">
                <a16:creationId xmlns:a16="http://schemas.microsoft.com/office/drawing/2014/main" id="{ABBF3985-3DA1-112D-D182-86B7E4324BA6}"/>
              </a:ext>
            </a:extLst>
          </p:cNvPr>
          <p:cNvGraphicFramePr>
            <a:graphicFrameLocks noGrp="1"/>
          </p:cNvGraphicFramePr>
          <p:nvPr>
            <p:extLst>
              <p:ext uri="{D42A27DB-BD31-4B8C-83A1-F6EECF244321}">
                <p14:modId xmlns:p14="http://schemas.microsoft.com/office/powerpoint/2010/main" val="473125767"/>
              </p:ext>
            </p:extLst>
          </p:nvPr>
        </p:nvGraphicFramePr>
        <p:xfrm>
          <a:off x="1783425" y="2592705"/>
          <a:ext cx="8128000" cy="1601710"/>
        </p:xfrm>
        <a:graphic>
          <a:graphicData uri="http://schemas.openxmlformats.org/drawingml/2006/table">
            <a:tbl>
              <a:tblPr firstRow="1" bandRow="1">
                <a:tableStyleId>{7DF18680-E054-41AD-8BC1-D1AEF772440D}</a:tableStyleId>
              </a:tblPr>
              <a:tblGrid>
                <a:gridCol w="4064000">
                  <a:extLst>
                    <a:ext uri="{9D8B030D-6E8A-4147-A177-3AD203B41FA5}">
                      <a16:colId xmlns:a16="http://schemas.microsoft.com/office/drawing/2014/main" val="3081488515"/>
                    </a:ext>
                  </a:extLst>
                </a:gridCol>
                <a:gridCol w="4064000">
                  <a:extLst>
                    <a:ext uri="{9D8B030D-6E8A-4147-A177-3AD203B41FA5}">
                      <a16:colId xmlns:a16="http://schemas.microsoft.com/office/drawing/2014/main" val="3838132363"/>
                    </a:ext>
                  </a:extLst>
                </a:gridCol>
              </a:tblGrid>
              <a:tr h="317626">
                <a:tc>
                  <a:txBody>
                    <a:bodyPr/>
                    <a:lstStyle/>
                    <a:p>
                      <a:pPr algn="ctr"/>
                      <a:r>
                        <a:rPr lang="en-IN" sz="1800" dirty="0"/>
                        <a:t>Name</a:t>
                      </a:r>
                    </a:p>
                  </a:txBody>
                  <a:tcPr marT="23011" marB="23011">
                    <a:solidFill>
                      <a:schemeClr val="accent1">
                        <a:lumMod val="50000"/>
                      </a:schemeClr>
                    </a:solidFill>
                  </a:tcPr>
                </a:tc>
                <a:tc>
                  <a:txBody>
                    <a:bodyPr/>
                    <a:lstStyle/>
                    <a:p>
                      <a:pPr algn="ctr"/>
                      <a:r>
                        <a:rPr lang="en-IN" sz="1800" dirty="0"/>
                        <a:t>Roll Number</a:t>
                      </a:r>
                    </a:p>
                  </a:txBody>
                  <a:tcPr marT="23011" marB="23011">
                    <a:solidFill>
                      <a:schemeClr val="accent1">
                        <a:lumMod val="50000"/>
                      </a:schemeClr>
                    </a:solidFill>
                  </a:tcPr>
                </a:tc>
                <a:extLst>
                  <a:ext uri="{0D108BD9-81ED-4DB2-BD59-A6C34878D82A}">
                    <a16:rowId xmlns:a16="http://schemas.microsoft.com/office/drawing/2014/main" val="1302438506"/>
                  </a:ext>
                </a:extLst>
              </a:tr>
              <a:tr h="317626">
                <a:tc>
                  <a:txBody>
                    <a:bodyPr/>
                    <a:lstStyle/>
                    <a:p>
                      <a:pPr algn="ctr"/>
                      <a:r>
                        <a:rPr lang="en-IN" sz="1800" dirty="0"/>
                        <a:t>Aman Jeet</a:t>
                      </a:r>
                    </a:p>
                  </a:txBody>
                  <a:tcPr marT="23011" marB="23011"/>
                </a:tc>
                <a:tc>
                  <a:txBody>
                    <a:bodyPr/>
                    <a:lstStyle/>
                    <a:p>
                      <a:pPr algn="ctr"/>
                      <a:r>
                        <a:rPr lang="en-IN" sz="1800" dirty="0"/>
                        <a:t>111060</a:t>
                      </a:r>
                    </a:p>
                  </a:txBody>
                  <a:tcPr marT="23011" marB="23011"/>
                </a:tc>
                <a:extLst>
                  <a:ext uri="{0D108BD9-81ED-4DB2-BD59-A6C34878D82A}">
                    <a16:rowId xmlns:a16="http://schemas.microsoft.com/office/drawing/2014/main" val="3026503961"/>
                  </a:ext>
                </a:extLst>
              </a:tr>
              <a:tr h="317626">
                <a:tc>
                  <a:txBody>
                    <a:bodyPr/>
                    <a:lstStyle/>
                    <a:p>
                      <a:pPr algn="ctr"/>
                      <a:r>
                        <a:rPr lang="en-IN" sz="1800" dirty="0" err="1"/>
                        <a:t>Sanat</a:t>
                      </a:r>
                      <a:r>
                        <a:rPr lang="en-IN" sz="1800" dirty="0"/>
                        <a:t> Pawar</a:t>
                      </a:r>
                    </a:p>
                  </a:txBody>
                  <a:tcPr marT="23011" marB="23011"/>
                </a:tc>
                <a:tc>
                  <a:txBody>
                    <a:bodyPr/>
                    <a:lstStyle/>
                    <a:p>
                      <a:pPr algn="ctr"/>
                      <a:r>
                        <a:rPr lang="en-IN" sz="1800" dirty="0"/>
                        <a:t>111077</a:t>
                      </a:r>
                    </a:p>
                  </a:txBody>
                  <a:tcPr marT="23011" marB="23011"/>
                </a:tc>
                <a:extLst>
                  <a:ext uri="{0D108BD9-81ED-4DB2-BD59-A6C34878D82A}">
                    <a16:rowId xmlns:a16="http://schemas.microsoft.com/office/drawing/2014/main" val="1302236532"/>
                  </a:ext>
                </a:extLst>
              </a:tr>
              <a:tr h="317626">
                <a:tc>
                  <a:txBody>
                    <a:bodyPr/>
                    <a:lstStyle/>
                    <a:p>
                      <a:pPr algn="ctr"/>
                      <a:r>
                        <a:rPr lang="en-IN" sz="1800" dirty="0"/>
                        <a:t>Sugandh Kedia</a:t>
                      </a:r>
                    </a:p>
                  </a:txBody>
                  <a:tcPr marT="23011" marB="23011"/>
                </a:tc>
                <a:tc>
                  <a:txBody>
                    <a:bodyPr/>
                    <a:lstStyle/>
                    <a:p>
                      <a:pPr algn="ctr"/>
                      <a:r>
                        <a:rPr lang="en-IN" sz="1800" dirty="0"/>
                        <a:t>111073</a:t>
                      </a:r>
                    </a:p>
                  </a:txBody>
                  <a:tcPr marT="23011" marB="23011"/>
                </a:tc>
                <a:extLst>
                  <a:ext uri="{0D108BD9-81ED-4DB2-BD59-A6C34878D82A}">
                    <a16:rowId xmlns:a16="http://schemas.microsoft.com/office/drawing/2014/main" val="2175357830"/>
                  </a:ext>
                </a:extLst>
              </a:tr>
              <a:tr h="317626">
                <a:tc>
                  <a:txBody>
                    <a:bodyPr/>
                    <a:lstStyle/>
                    <a:p>
                      <a:pPr algn="ctr"/>
                      <a:r>
                        <a:rPr lang="en-IN" sz="1800" dirty="0" err="1"/>
                        <a:t>Shreerang</a:t>
                      </a:r>
                      <a:r>
                        <a:rPr lang="en-IN" sz="1800" dirty="0"/>
                        <a:t> </a:t>
                      </a:r>
                      <a:r>
                        <a:rPr lang="en-IN" sz="1800" dirty="0" err="1"/>
                        <a:t>Mathree</a:t>
                      </a:r>
                      <a:endParaRPr lang="en-IN" sz="1800" dirty="0"/>
                    </a:p>
                  </a:txBody>
                  <a:tcPr marT="23011" marB="23011"/>
                </a:tc>
                <a:tc>
                  <a:txBody>
                    <a:bodyPr/>
                    <a:lstStyle/>
                    <a:p>
                      <a:pPr algn="ctr"/>
                      <a:r>
                        <a:rPr lang="en-IN" sz="1800" dirty="0"/>
                        <a:t>111056</a:t>
                      </a:r>
                    </a:p>
                  </a:txBody>
                  <a:tcPr marT="23011" marB="23011"/>
                </a:tc>
                <a:extLst>
                  <a:ext uri="{0D108BD9-81ED-4DB2-BD59-A6C34878D82A}">
                    <a16:rowId xmlns:a16="http://schemas.microsoft.com/office/drawing/2014/main" val="55732378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14:bounceEnd="50000">
                                          <p:cBhvr additive="base">
                                            <p:cTn id="7" dur="500" fill="hold"/>
                                            <p:tgtEl>
                                              <p:spTgt spid="11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1+#ppt_w/2"/>
                                              </p:val>
                                            </p:tav>
                                            <p:tav tm="100000">
                                              <p:val>
                                                <p:strVal val="#ppt_x"/>
                                              </p:val>
                                            </p:tav>
                                          </p:tavLst>
                                        </p:anim>
                                        <p:anim calcmode="lin" valueType="num">
                                          <p:cBhvr additive="base">
                                            <p:cTn id="8" dur="500" fill="hold"/>
                                            <p:tgtEl>
                                              <p:spTgt spid="11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p:cNvGrpSpPr/>
          <p:nvPr/>
        </p:nvGrpSpPr>
        <p:grpSpPr>
          <a:xfrm>
            <a:off x="4690855" y="1913478"/>
            <a:ext cx="2813968" cy="4383216"/>
            <a:chOff x="3328227" y="1588511"/>
            <a:chExt cx="2110476" cy="3287412"/>
          </a:xfrm>
          <a:solidFill>
            <a:srgbClr val="3B3838"/>
          </a:solidFill>
        </p:grpSpPr>
        <p:grpSp>
          <p:nvGrpSpPr>
            <p:cNvPr id="73" name="组合 72"/>
            <p:cNvGrpSpPr/>
            <p:nvPr/>
          </p:nvGrpSpPr>
          <p:grpSpPr>
            <a:xfrm>
              <a:off x="3911481" y="4182943"/>
              <a:ext cx="967706" cy="692980"/>
              <a:chOff x="4350532" y="1811995"/>
              <a:chExt cx="3661868" cy="2622287"/>
            </a:xfrm>
            <a:grpFill/>
          </p:grpSpPr>
          <p:sp>
            <p:nvSpPr>
              <p:cNvPr id="215"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Arial" panose="020B0604020202020204" pitchFamily="34" charset="0"/>
                </a:endParaRPr>
              </a:p>
            </p:txBody>
          </p:sp>
          <p:sp>
            <p:nvSpPr>
              <p:cNvPr id="216"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p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Arial" panose="020B0604020202020204" pitchFamily="34" charset="0"/>
                </a:endParaRPr>
              </a:p>
            </p:txBody>
          </p:sp>
          <p:sp>
            <p:nvSpPr>
              <p:cNvPr id="217"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Arial" panose="020B0604020202020204" pitchFamily="34" charset="0"/>
                </a:endParaRPr>
              </a:p>
            </p:txBody>
          </p:sp>
          <p:sp>
            <p:nvSpPr>
              <p:cNvPr id="218"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Arial" panose="020B0604020202020204" pitchFamily="34" charset="0"/>
                  <a:ea typeface="Arial" panose="020B0604020202020204" pitchFamily="34" charset="0"/>
                </a:endParaRPr>
              </a:p>
            </p:txBody>
          </p:sp>
          <p:grpSp>
            <p:nvGrpSpPr>
              <p:cNvPr id="219" name="组合 218"/>
              <p:cNvGrpSpPr/>
              <p:nvPr/>
            </p:nvGrpSpPr>
            <p:grpSpPr>
              <a:xfrm>
                <a:off x="4350532" y="1811995"/>
                <a:ext cx="3661868" cy="598986"/>
                <a:chOff x="4350532" y="2259168"/>
                <a:chExt cx="3661868" cy="598986"/>
              </a:xfrm>
              <a:grpFill/>
            </p:grpSpPr>
            <p:sp>
              <p:nvSpPr>
                <p:cNvPr id="234" name="Freeform 35"/>
                <p:cNvSpPr/>
                <p:nvPr/>
              </p:nvSpPr>
              <p:spPr bwMode="auto">
                <a:xfrm>
                  <a:off x="4466938" y="2451774"/>
                  <a:ext cx="3396347" cy="406380"/>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Arial" panose="020B0604020202020204" pitchFamily="34" charset="0"/>
                  </a:endParaRPr>
                </a:p>
              </p:txBody>
            </p:sp>
            <p:sp>
              <p:nvSpPr>
                <p:cNvPr id="235"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36" name="矩形 2788"/>
                <p:cNvSpPr/>
                <p:nvPr/>
              </p:nvSpPr>
              <p:spPr>
                <a:xfrm>
                  <a:off x="4350532" y="2274408"/>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Arial" panose="020B0604020202020204" pitchFamily="34" charset="0"/>
                    <a:ea typeface="Arial" panose="020B0604020202020204" pitchFamily="34" charset="0"/>
                  </a:endParaRPr>
                </a:p>
              </p:txBody>
            </p:sp>
          </p:grpSp>
          <p:grpSp>
            <p:nvGrpSpPr>
              <p:cNvPr id="220" name="组合 219"/>
              <p:cNvGrpSpPr/>
              <p:nvPr/>
            </p:nvGrpSpPr>
            <p:grpSpPr>
              <a:xfrm>
                <a:off x="4513666" y="2274205"/>
                <a:ext cx="3282939" cy="340225"/>
                <a:chOff x="4513666" y="2710466"/>
                <a:chExt cx="3282939" cy="340225"/>
              </a:xfrm>
              <a:grpFill/>
            </p:grpSpPr>
            <p:sp>
              <p:nvSpPr>
                <p:cNvPr id="232"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Arial" panose="020B0604020202020204" pitchFamily="34" charset="0"/>
                  </a:endParaRPr>
                </a:p>
              </p:txBody>
            </p:sp>
            <p:sp>
              <p:nvSpPr>
                <p:cNvPr id="233"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Arial" panose="020B0604020202020204" pitchFamily="34" charset="0"/>
                    <a:ea typeface="Arial" panose="020B0604020202020204" pitchFamily="34" charset="0"/>
                  </a:endParaRPr>
                </a:p>
              </p:txBody>
            </p:sp>
          </p:grpSp>
          <p:grpSp>
            <p:nvGrpSpPr>
              <p:cNvPr id="221" name="组合 220"/>
              <p:cNvGrpSpPr/>
              <p:nvPr/>
            </p:nvGrpSpPr>
            <p:grpSpPr>
              <a:xfrm>
                <a:off x="4513666" y="2657696"/>
                <a:ext cx="3282939" cy="340225"/>
                <a:chOff x="4513666" y="2710466"/>
                <a:chExt cx="3282939" cy="340225"/>
              </a:xfrm>
              <a:grpFill/>
            </p:grpSpPr>
            <p:sp>
              <p:nvSpPr>
                <p:cNvPr id="230"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Arial" panose="020B0604020202020204" pitchFamily="34" charset="0"/>
                  </a:endParaRPr>
                </a:p>
              </p:txBody>
            </p:sp>
            <p:sp>
              <p:nvSpPr>
                <p:cNvPr id="231"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Arial" panose="020B0604020202020204" pitchFamily="34" charset="0"/>
                    <a:ea typeface="Arial" panose="020B0604020202020204" pitchFamily="34" charset="0"/>
                  </a:endParaRPr>
                </a:p>
              </p:txBody>
            </p:sp>
          </p:grpSp>
          <p:sp>
            <p:nvSpPr>
              <p:cNvPr id="222" name="Freeform 37"/>
              <p:cNvSpPr/>
              <p:nvPr/>
            </p:nvSpPr>
            <p:spPr bwMode="auto">
              <a:xfrm>
                <a:off x="4438212" y="2463286"/>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Arial" panose="020B0604020202020204" pitchFamily="34" charset="0"/>
                </a:endParaRPr>
              </a:p>
            </p:txBody>
          </p:sp>
          <p:grpSp>
            <p:nvGrpSpPr>
              <p:cNvPr id="223" name="组合 222"/>
              <p:cNvGrpSpPr/>
              <p:nvPr/>
            </p:nvGrpSpPr>
            <p:grpSpPr>
              <a:xfrm>
                <a:off x="4513666" y="3041297"/>
                <a:ext cx="3282939" cy="340225"/>
                <a:chOff x="4513666" y="2710466"/>
                <a:chExt cx="3282939" cy="340225"/>
              </a:xfrm>
              <a:grpFill/>
            </p:grpSpPr>
            <p:sp>
              <p:nvSpPr>
                <p:cNvPr id="228"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Arial" panose="020B0604020202020204" pitchFamily="34" charset="0"/>
                  </a:endParaRPr>
                </a:p>
              </p:txBody>
            </p:sp>
            <p:sp>
              <p:nvSpPr>
                <p:cNvPr id="229"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Arial" panose="020B0604020202020204" pitchFamily="34" charset="0"/>
                    <a:ea typeface="Arial" panose="020B0604020202020204" pitchFamily="34" charset="0"/>
                  </a:endParaRPr>
                </a:p>
              </p:txBody>
            </p:sp>
          </p:grpSp>
          <p:sp>
            <p:nvSpPr>
              <p:cNvPr id="224"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Arial" panose="020B0604020202020204" pitchFamily="34" charset="0"/>
                </a:endParaRPr>
              </a:p>
            </p:txBody>
          </p:sp>
          <p:sp>
            <p:nvSpPr>
              <p:cNvPr id="225"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Arial" panose="020B0604020202020204" pitchFamily="34" charset="0"/>
                </a:endParaRPr>
              </a:p>
            </p:txBody>
          </p:sp>
          <p:sp>
            <p:nvSpPr>
              <p:cNvPr id="226" name="Freeform 38"/>
              <p:cNvSpPr/>
              <p:nvPr/>
            </p:nvSpPr>
            <p:spPr bwMode="auto">
              <a:xfrm rot="1313089">
                <a:off x="4499716" y="3552379"/>
                <a:ext cx="3266400"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p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Arial" panose="020B0604020202020204" pitchFamily="34" charset="0"/>
                  <a:ea typeface="Arial" panose="020B0604020202020204" pitchFamily="34" charset="0"/>
                </a:endParaRPr>
              </a:p>
            </p:txBody>
          </p:sp>
          <p:sp>
            <p:nvSpPr>
              <p:cNvPr id="227"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grpSp>
        <p:sp>
          <p:nvSpPr>
            <p:cNvPr id="74" name="Oval 129"/>
            <p:cNvSpPr>
              <a:spLocks noChangeArrowheads="1"/>
            </p:cNvSpPr>
            <p:nvPr/>
          </p:nvSpPr>
          <p:spPr bwMode="auto">
            <a:xfrm>
              <a:off x="5242163" y="2727536"/>
              <a:ext cx="196540" cy="196540"/>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75" name="Rectangle 293"/>
            <p:cNvSpPr>
              <a:spLocks noChangeArrowheads="1"/>
            </p:cNvSpPr>
            <p:nvPr/>
          </p:nvSpPr>
          <p:spPr bwMode="auto">
            <a:xfrm>
              <a:off x="4374055" y="3402631"/>
              <a:ext cx="20250" cy="643220"/>
            </a:xfrm>
            <a:prstGeom prst="rect">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76" name="Freeform 294"/>
            <p:cNvSpPr/>
            <p:nvPr/>
          </p:nvSpPr>
          <p:spPr bwMode="auto">
            <a:xfrm>
              <a:off x="4381202" y="4033940"/>
              <a:ext cx="298979" cy="32161"/>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77" name="Freeform 295"/>
            <p:cNvSpPr/>
            <p:nvPr/>
          </p:nvSpPr>
          <p:spPr bwMode="auto">
            <a:xfrm>
              <a:off x="4159649" y="3755211"/>
              <a:ext cx="226318" cy="297787"/>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78" name="Freeform 296"/>
            <p:cNvSpPr/>
            <p:nvPr/>
          </p:nvSpPr>
          <p:spPr bwMode="auto">
            <a:xfrm>
              <a:off x="4369291" y="3788563"/>
              <a:ext cx="334713" cy="26443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79" name="Freeform 297"/>
            <p:cNvSpPr/>
            <p:nvPr/>
          </p:nvSpPr>
          <p:spPr bwMode="auto">
            <a:xfrm>
              <a:off x="3914272" y="4039895"/>
              <a:ext cx="465739" cy="30970"/>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80" name="Freeform 298"/>
            <p:cNvSpPr/>
            <p:nvPr/>
          </p:nvSpPr>
          <p:spPr bwMode="auto">
            <a:xfrm>
              <a:off x="3809451" y="3712330"/>
              <a:ext cx="114350" cy="35258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81" name="Freeform 299"/>
            <p:cNvSpPr/>
            <p:nvPr/>
          </p:nvSpPr>
          <p:spPr bwMode="auto">
            <a:xfrm>
              <a:off x="3903552" y="3758784"/>
              <a:ext cx="269200" cy="30374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82" name="Freeform 300"/>
            <p:cNvSpPr/>
            <p:nvPr/>
          </p:nvSpPr>
          <p:spPr bwMode="auto">
            <a:xfrm>
              <a:off x="3811833" y="3703991"/>
              <a:ext cx="358536" cy="63131"/>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08" name="Freeform 301"/>
            <p:cNvSpPr/>
            <p:nvPr/>
          </p:nvSpPr>
          <p:spPr bwMode="auto">
            <a:xfrm>
              <a:off x="4158458" y="3402631"/>
              <a:ext cx="234657" cy="357345"/>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09" name="Freeform 302"/>
            <p:cNvSpPr/>
            <p:nvPr/>
          </p:nvSpPr>
          <p:spPr bwMode="auto">
            <a:xfrm>
              <a:off x="4690902" y="3595597"/>
              <a:ext cx="269200" cy="207260"/>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10" name="Freeform 303"/>
            <p:cNvSpPr/>
            <p:nvPr/>
          </p:nvSpPr>
          <p:spPr bwMode="auto">
            <a:xfrm>
              <a:off x="4674226" y="3798092"/>
              <a:ext cx="30970" cy="254906"/>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11" name="Freeform 304"/>
            <p:cNvSpPr/>
            <p:nvPr/>
          </p:nvSpPr>
          <p:spPr bwMode="auto">
            <a:xfrm>
              <a:off x="4170369" y="3739726"/>
              <a:ext cx="524105" cy="70278"/>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12" name="Freeform 305"/>
            <p:cNvSpPr/>
            <p:nvPr/>
          </p:nvSpPr>
          <p:spPr bwMode="auto">
            <a:xfrm>
              <a:off x="4680181" y="3445512"/>
              <a:ext cx="25014" cy="351389"/>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13" name="Freeform 306"/>
            <p:cNvSpPr/>
            <p:nvPr/>
          </p:nvSpPr>
          <p:spPr bwMode="auto">
            <a:xfrm>
              <a:off x="4688519" y="3777843"/>
              <a:ext cx="216789" cy="234657"/>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14" name="Freeform 307"/>
            <p:cNvSpPr/>
            <p:nvPr/>
          </p:nvSpPr>
          <p:spPr bwMode="auto">
            <a:xfrm>
              <a:off x="4683755" y="3998205"/>
              <a:ext cx="216789" cy="71469"/>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15" name="Freeform 308"/>
            <p:cNvSpPr/>
            <p:nvPr/>
          </p:nvSpPr>
          <p:spPr bwMode="auto">
            <a:xfrm>
              <a:off x="4893397" y="3605126"/>
              <a:ext cx="67896" cy="406182"/>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16" name="Freeform 309"/>
            <p:cNvSpPr/>
            <p:nvPr/>
          </p:nvSpPr>
          <p:spPr bwMode="auto">
            <a:xfrm>
              <a:off x="4944616" y="3239443"/>
              <a:ext cx="195348" cy="372830"/>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17" name="Freeform 310"/>
            <p:cNvSpPr/>
            <p:nvPr/>
          </p:nvSpPr>
          <p:spPr bwMode="auto">
            <a:xfrm>
              <a:off x="5119715" y="2789189"/>
              <a:ext cx="229892" cy="458593"/>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18" name="Freeform 311"/>
            <p:cNvSpPr/>
            <p:nvPr/>
          </p:nvSpPr>
          <p:spPr bwMode="auto">
            <a:xfrm>
              <a:off x="4893397" y="2991684"/>
              <a:ext cx="244186" cy="258480"/>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19" name="Freeform 312"/>
            <p:cNvSpPr/>
            <p:nvPr/>
          </p:nvSpPr>
          <p:spPr bwMode="auto">
            <a:xfrm>
              <a:off x="4683755" y="2991684"/>
              <a:ext cx="226318" cy="464548"/>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20" name="Freeform 313"/>
            <p:cNvSpPr/>
            <p:nvPr/>
          </p:nvSpPr>
          <p:spPr bwMode="auto">
            <a:xfrm>
              <a:off x="4382394" y="3395484"/>
              <a:ext cx="306126" cy="65514"/>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21" name="Freeform 314"/>
            <p:cNvSpPr/>
            <p:nvPr/>
          </p:nvSpPr>
          <p:spPr bwMode="auto">
            <a:xfrm>
              <a:off x="4690902" y="3437174"/>
              <a:ext cx="265627" cy="171525"/>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22" name="Freeform 315"/>
            <p:cNvSpPr/>
            <p:nvPr/>
          </p:nvSpPr>
          <p:spPr bwMode="auto">
            <a:xfrm>
              <a:off x="4694475" y="3234679"/>
              <a:ext cx="437152" cy="217981"/>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23" name="Freeform 316"/>
            <p:cNvSpPr/>
            <p:nvPr/>
          </p:nvSpPr>
          <p:spPr bwMode="auto">
            <a:xfrm>
              <a:off x="4623006" y="3070300"/>
              <a:ext cx="79807" cy="371638"/>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24" name="Freeform 317"/>
            <p:cNvSpPr/>
            <p:nvPr/>
          </p:nvSpPr>
          <p:spPr bwMode="auto">
            <a:xfrm>
              <a:off x="4371673" y="3076256"/>
              <a:ext cx="22632" cy="3263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25" name="Freeform 318"/>
            <p:cNvSpPr/>
            <p:nvPr/>
          </p:nvSpPr>
          <p:spPr bwMode="auto">
            <a:xfrm>
              <a:off x="4351424" y="2570018"/>
              <a:ext cx="39308" cy="512194"/>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26" name="Freeform 319"/>
            <p:cNvSpPr/>
            <p:nvPr/>
          </p:nvSpPr>
          <p:spPr bwMode="auto">
            <a:xfrm>
              <a:off x="4385968" y="3058389"/>
              <a:ext cx="250141" cy="38117"/>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27" name="Freeform 320"/>
            <p:cNvSpPr/>
            <p:nvPr/>
          </p:nvSpPr>
          <p:spPr bwMode="auto">
            <a:xfrm>
              <a:off x="4028622" y="3082212"/>
              <a:ext cx="357345" cy="240612"/>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28" name="Freeform 321"/>
            <p:cNvSpPr/>
            <p:nvPr/>
          </p:nvSpPr>
          <p:spPr bwMode="auto">
            <a:xfrm>
              <a:off x="3807069" y="3309721"/>
              <a:ext cx="237039" cy="404991"/>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29" name="Freeform 322"/>
            <p:cNvSpPr/>
            <p:nvPr/>
          </p:nvSpPr>
          <p:spPr bwMode="auto">
            <a:xfrm>
              <a:off x="3811833" y="3399057"/>
              <a:ext cx="574134" cy="309699"/>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30" name="Freeform 323"/>
            <p:cNvSpPr/>
            <p:nvPr/>
          </p:nvSpPr>
          <p:spPr bwMode="auto">
            <a:xfrm>
              <a:off x="4027432" y="3309721"/>
              <a:ext cx="145320" cy="443107"/>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31" name="Freeform 324"/>
            <p:cNvSpPr/>
            <p:nvPr/>
          </p:nvSpPr>
          <p:spPr bwMode="auto">
            <a:xfrm>
              <a:off x="3516428" y="3091741"/>
              <a:ext cx="306126" cy="612250"/>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32" name="Freeform 325"/>
            <p:cNvSpPr/>
            <p:nvPr/>
          </p:nvSpPr>
          <p:spPr bwMode="auto">
            <a:xfrm>
              <a:off x="3386594" y="2459241"/>
              <a:ext cx="147702" cy="644412"/>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33" name="Freeform 326"/>
            <p:cNvSpPr/>
            <p:nvPr/>
          </p:nvSpPr>
          <p:spPr bwMode="auto">
            <a:xfrm>
              <a:off x="3391358" y="2458050"/>
              <a:ext cx="291832" cy="246568"/>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34" name="Freeform 327"/>
            <p:cNvSpPr/>
            <p:nvPr/>
          </p:nvSpPr>
          <p:spPr bwMode="auto">
            <a:xfrm>
              <a:off x="3514046" y="2696279"/>
              <a:ext cx="175099" cy="395461"/>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35" name="Freeform 328"/>
            <p:cNvSpPr/>
            <p:nvPr/>
          </p:nvSpPr>
          <p:spPr bwMode="auto">
            <a:xfrm>
              <a:off x="3672469" y="2687942"/>
              <a:ext cx="313272" cy="185819"/>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36" name="Freeform 329"/>
            <p:cNvSpPr/>
            <p:nvPr/>
          </p:nvSpPr>
          <p:spPr bwMode="auto">
            <a:xfrm>
              <a:off x="3966683" y="2861849"/>
              <a:ext cx="75043" cy="456210"/>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37" name="Freeform 330"/>
            <p:cNvSpPr/>
            <p:nvPr/>
          </p:nvSpPr>
          <p:spPr bwMode="auto">
            <a:xfrm>
              <a:off x="3977403" y="2855893"/>
              <a:ext cx="404991" cy="237039"/>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38" name="Freeform 331"/>
            <p:cNvSpPr/>
            <p:nvPr/>
          </p:nvSpPr>
          <p:spPr bwMode="auto">
            <a:xfrm>
              <a:off x="3930948" y="2624810"/>
              <a:ext cx="57175" cy="241804"/>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39" name="Freeform 332"/>
            <p:cNvSpPr/>
            <p:nvPr/>
          </p:nvSpPr>
          <p:spPr bwMode="auto">
            <a:xfrm>
              <a:off x="3521193" y="2852320"/>
              <a:ext cx="458593" cy="23823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40" name="Freeform 333"/>
            <p:cNvSpPr/>
            <p:nvPr/>
          </p:nvSpPr>
          <p:spPr bwMode="auto">
            <a:xfrm>
              <a:off x="3524767" y="3075065"/>
              <a:ext cx="508621" cy="23823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41" name="Freeform 334"/>
            <p:cNvSpPr/>
            <p:nvPr/>
          </p:nvSpPr>
          <p:spPr bwMode="auto">
            <a:xfrm>
              <a:off x="4038152" y="3234679"/>
              <a:ext cx="1086328" cy="89337"/>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42" name="Freeform 335"/>
            <p:cNvSpPr/>
            <p:nvPr/>
          </p:nvSpPr>
          <p:spPr bwMode="auto">
            <a:xfrm>
              <a:off x="4896970" y="2786807"/>
              <a:ext cx="447872" cy="21559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43" name="Freeform 336"/>
            <p:cNvSpPr/>
            <p:nvPr/>
          </p:nvSpPr>
          <p:spPr bwMode="auto">
            <a:xfrm>
              <a:off x="4628962" y="2983347"/>
              <a:ext cx="275156" cy="91719"/>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44" name="Freeform 337"/>
            <p:cNvSpPr/>
            <p:nvPr/>
          </p:nvSpPr>
          <p:spPr bwMode="auto">
            <a:xfrm>
              <a:off x="5305534" y="2218629"/>
              <a:ext cx="45264" cy="578898"/>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45" name="Freeform 338"/>
            <p:cNvSpPr/>
            <p:nvPr/>
          </p:nvSpPr>
          <p:spPr bwMode="auto">
            <a:xfrm>
              <a:off x="4994644" y="1856520"/>
              <a:ext cx="327566" cy="371638"/>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46" name="Freeform 339"/>
            <p:cNvSpPr/>
            <p:nvPr/>
          </p:nvSpPr>
          <p:spPr bwMode="auto">
            <a:xfrm>
              <a:off x="5056584" y="2217438"/>
              <a:ext cx="260862" cy="203687"/>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47" name="Freeform 340"/>
            <p:cNvSpPr/>
            <p:nvPr/>
          </p:nvSpPr>
          <p:spPr bwMode="auto">
            <a:xfrm>
              <a:off x="4793341" y="2406831"/>
              <a:ext cx="278729" cy="240612"/>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48" name="Freeform 341"/>
            <p:cNvSpPr/>
            <p:nvPr/>
          </p:nvSpPr>
          <p:spPr bwMode="auto">
            <a:xfrm>
              <a:off x="4359762" y="2570018"/>
              <a:ext cx="444299" cy="77425"/>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49" name="Freeform 342"/>
            <p:cNvSpPr/>
            <p:nvPr/>
          </p:nvSpPr>
          <p:spPr bwMode="auto">
            <a:xfrm>
              <a:off x="3939287" y="2574782"/>
              <a:ext cx="420476" cy="59557"/>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50" name="Freeform 343"/>
            <p:cNvSpPr/>
            <p:nvPr/>
          </p:nvSpPr>
          <p:spPr bwMode="auto">
            <a:xfrm>
              <a:off x="3394931" y="2454477"/>
              <a:ext cx="549120" cy="184628"/>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51" name="Freeform 344"/>
            <p:cNvSpPr/>
            <p:nvPr/>
          </p:nvSpPr>
          <p:spPr bwMode="auto">
            <a:xfrm>
              <a:off x="3677234" y="2624810"/>
              <a:ext cx="259670" cy="84572"/>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52" name="Freeform 345"/>
            <p:cNvSpPr/>
            <p:nvPr/>
          </p:nvSpPr>
          <p:spPr bwMode="auto">
            <a:xfrm>
              <a:off x="3973830" y="2629575"/>
              <a:ext cx="825466" cy="232274"/>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53" name="Freeform 346"/>
            <p:cNvSpPr/>
            <p:nvPr/>
          </p:nvSpPr>
          <p:spPr bwMode="auto">
            <a:xfrm>
              <a:off x="3973830" y="2579547"/>
              <a:ext cx="391888" cy="284685"/>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54" name="Freeform 347"/>
            <p:cNvSpPr/>
            <p:nvPr/>
          </p:nvSpPr>
          <p:spPr bwMode="auto">
            <a:xfrm>
              <a:off x="4369291" y="2406831"/>
              <a:ext cx="694440" cy="172717"/>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55" name="Freeform 348"/>
            <p:cNvSpPr/>
            <p:nvPr/>
          </p:nvSpPr>
          <p:spPr bwMode="auto">
            <a:xfrm>
              <a:off x="4792149" y="2641487"/>
              <a:ext cx="121497" cy="349007"/>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56" name="Freeform 349"/>
            <p:cNvSpPr/>
            <p:nvPr/>
          </p:nvSpPr>
          <p:spPr bwMode="auto">
            <a:xfrm>
              <a:off x="4606330" y="2137631"/>
              <a:ext cx="701587" cy="92910"/>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57" name="Freeform 350"/>
            <p:cNvSpPr/>
            <p:nvPr/>
          </p:nvSpPr>
          <p:spPr bwMode="auto">
            <a:xfrm>
              <a:off x="4603948" y="1857711"/>
              <a:ext cx="401417" cy="294214"/>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58" name="Freeform 351"/>
            <p:cNvSpPr/>
            <p:nvPr/>
          </p:nvSpPr>
          <p:spPr bwMode="auto">
            <a:xfrm>
              <a:off x="3386594" y="2024471"/>
              <a:ext cx="192966" cy="437152"/>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59" name="Freeform 352"/>
            <p:cNvSpPr/>
            <p:nvPr/>
          </p:nvSpPr>
          <p:spPr bwMode="auto">
            <a:xfrm>
              <a:off x="3571221" y="2016134"/>
              <a:ext cx="303743" cy="419284"/>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60" name="Freeform 353"/>
            <p:cNvSpPr/>
            <p:nvPr/>
          </p:nvSpPr>
          <p:spPr bwMode="auto">
            <a:xfrm>
              <a:off x="3873773" y="2412786"/>
              <a:ext cx="500282" cy="173908"/>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61" name="Freeform 354"/>
            <p:cNvSpPr/>
            <p:nvPr/>
          </p:nvSpPr>
          <p:spPr bwMode="auto">
            <a:xfrm>
              <a:off x="3861862" y="2419933"/>
              <a:ext cx="83380" cy="210834"/>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62" name="Freeform 355"/>
            <p:cNvSpPr/>
            <p:nvPr/>
          </p:nvSpPr>
          <p:spPr bwMode="auto">
            <a:xfrm>
              <a:off x="3668895" y="2415168"/>
              <a:ext cx="208451" cy="287067"/>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63" name="Freeform 356"/>
            <p:cNvSpPr/>
            <p:nvPr/>
          </p:nvSpPr>
          <p:spPr bwMode="auto">
            <a:xfrm>
              <a:off x="3561692" y="1751699"/>
              <a:ext cx="344242" cy="281111"/>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64" name="Freeform 357"/>
            <p:cNvSpPr/>
            <p:nvPr/>
          </p:nvSpPr>
          <p:spPr bwMode="auto">
            <a:xfrm>
              <a:off x="3886876" y="1755272"/>
              <a:ext cx="364491" cy="434770"/>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65" name="Freeform 358"/>
            <p:cNvSpPr/>
            <p:nvPr/>
          </p:nvSpPr>
          <p:spPr bwMode="auto">
            <a:xfrm>
              <a:off x="3861862" y="2168601"/>
              <a:ext cx="384741" cy="258480"/>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66" name="Freeform 359"/>
            <p:cNvSpPr/>
            <p:nvPr/>
          </p:nvSpPr>
          <p:spPr bwMode="auto">
            <a:xfrm>
              <a:off x="3398505" y="2412786"/>
              <a:ext cx="471695" cy="50028"/>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67" name="Freeform 360"/>
            <p:cNvSpPr/>
            <p:nvPr/>
          </p:nvSpPr>
          <p:spPr bwMode="auto">
            <a:xfrm>
              <a:off x="4243029" y="2134057"/>
              <a:ext cx="368065" cy="53602"/>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68" name="Freeform 361"/>
            <p:cNvSpPr/>
            <p:nvPr/>
          </p:nvSpPr>
          <p:spPr bwMode="auto">
            <a:xfrm>
              <a:off x="4464584" y="1630202"/>
              <a:ext cx="538399" cy="240612"/>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69" name="Freeform 362"/>
            <p:cNvSpPr/>
            <p:nvPr/>
          </p:nvSpPr>
          <p:spPr bwMode="auto">
            <a:xfrm>
              <a:off x="3890449" y="1627819"/>
              <a:ext cx="580090" cy="138173"/>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70" name="Freeform 363"/>
            <p:cNvSpPr/>
            <p:nvPr/>
          </p:nvSpPr>
          <p:spPr bwMode="auto">
            <a:xfrm>
              <a:off x="4459819" y="1634966"/>
              <a:ext cx="160805" cy="512194"/>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71" name="Freeform 364"/>
            <p:cNvSpPr/>
            <p:nvPr/>
          </p:nvSpPr>
          <p:spPr bwMode="auto">
            <a:xfrm>
              <a:off x="4225162" y="1644495"/>
              <a:ext cx="247759" cy="534826"/>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72" name="Freeform 365"/>
            <p:cNvSpPr/>
            <p:nvPr/>
          </p:nvSpPr>
          <p:spPr bwMode="auto">
            <a:xfrm>
              <a:off x="3853524" y="1757654"/>
              <a:ext cx="48837" cy="6527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73" name="Freeform 366"/>
            <p:cNvSpPr/>
            <p:nvPr/>
          </p:nvSpPr>
          <p:spPr bwMode="auto">
            <a:xfrm>
              <a:off x="4602757" y="2140013"/>
              <a:ext cx="207260" cy="494327"/>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74" name="Freeform 367"/>
            <p:cNvSpPr/>
            <p:nvPr/>
          </p:nvSpPr>
          <p:spPr bwMode="auto">
            <a:xfrm>
              <a:off x="4239456" y="2175748"/>
              <a:ext cx="126262" cy="3918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75" name="Freeform 368"/>
            <p:cNvSpPr/>
            <p:nvPr/>
          </p:nvSpPr>
          <p:spPr bwMode="auto">
            <a:xfrm>
              <a:off x="4352615" y="2147160"/>
              <a:ext cx="263244" cy="432387"/>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76" name="Freeform 369"/>
            <p:cNvSpPr/>
            <p:nvPr/>
          </p:nvSpPr>
          <p:spPr bwMode="auto">
            <a:xfrm>
              <a:off x="4617051" y="2138822"/>
              <a:ext cx="449063" cy="281111"/>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77" name="Freeform 370"/>
            <p:cNvSpPr/>
            <p:nvPr/>
          </p:nvSpPr>
          <p:spPr bwMode="auto">
            <a:xfrm>
              <a:off x="5053011" y="2415168"/>
              <a:ext cx="288258" cy="382359"/>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78" name="Freeform 371"/>
            <p:cNvSpPr/>
            <p:nvPr/>
          </p:nvSpPr>
          <p:spPr bwMode="auto">
            <a:xfrm>
              <a:off x="4901735" y="2428271"/>
              <a:ext cx="166761" cy="559840"/>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79" name="Freeform 372"/>
            <p:cNvSpPr/>
            <p:nvPr/>
          </p:nvSpPr>
          <p:spPr bwMode="auto">
            <a:xfrm>
              <a:off x="4357379" y="2579547"/>
              <a:ext cx="276346" cy="495518"/>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80" name="Freeform 373"/>
            <p:cNvSpPr/>
            <p:nvPr/>
          </p:nvSpPr>
          <p:spPr bwMode="auto">
            <a:xfrm>
              <a:off x="4617051" y="2637913"/>
              <a:ext cx="192966" cy="430005"/>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81" name="Freeform 374"/>
            <p:cNvSpPr/>
            <p:nvPr/>
          </p:nvSpPr>
          <p:spPr bwMode="auto">
            <a:xfrm>
              <a:off x="4377629" y="3065536"/>
              <a:ext cx="250141" cy="341860"/>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82" name="Freeform 375"/>
            <p:cNvSpPr/>
            <p:nvPr/>
          </p:nvSpPr>
          <p:spPr bwMode="auto">
            <a:xfrm>
              <a:off x="4377629" y="3420498"/>
              <a:ext cx="308508" cy="357345"/>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83" name="Freeform 376"/>
            <p:cNvSpPr/>
            <p:nvPr/>
          </p:nvSpPr>
          <p:spPr bwMode="auto">
            <a:xfrm>
              <a:off x="3969065" y="2870187"/>
              <a:ext cx="424049" cy="562222"/>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84" name="Oval 377"/>
            <p:cNvSpPr>
              <a:spLocks noChangeArrowheads="1"/>
            </p:cNvSpPr>
            <p:nvPr/>
          </p:nvSpPr>
          <p:spPr bwMode="auto">
            <a:xfrm>
              <a:off x="4268044" y="2465197"/>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85" name="Oval 378"/>
            <p:cNvSpPr>
              <a:spLocks noChangeArrowheads="1"/>
            </p:cNvSpPr>
            <p:nvPr/>
          </p:nvSpPr>
          <p:spPr bwMode="auto">
            <a:xfrm>
              <a:off x="3428283" y="2991684"/>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86" name="Oval 379"/>
            <p:cNvSpPr>
              <a:spLocks noChangeArrowheads="1"/>
            </p:cNvSpPr>
            <p:nvPr/>
          </p:nvSpPr>
          <p:spPr bwMode="auto">
            <a:xfrm>
              <a:off x="4288293" y="3944603"/>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87" name="Oval 380"/>
            <p:cNvSpPr>
              <a:spLocks noChangeArrowheads="1"/>
            </p:cNvSpPr>
            <p:nvPr/>
          </p:nvSpPr>
          <p:spPr bwMode="auto">
            <a:xfrm>
              <a:off x="4288293" y="2969053"/>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88" name="Oval 382"/>
            <p:cNvSpPr>
              <a:spLocks noChangeArrowheads="1"/>
            </p:cNvSpPr>
            <p:nvPr/>
          </p:nvSpPr>
          <p:spPr bwMode="auto">
            <a:xfrm>
              <a:off x="3807069" y="1667127"/>
              <a:ext cx="19534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89" name="Oval 383"/>
            <p:cNvSpPr>
              <a:spLocks noChangeArrowheads="1"/>
            </p:cNvSpPr>
            <p:nvPr/>
          </p:nvSpPr>
          <p:spPr bwMode="auto">
            <a:xfrm>
              <a:off x="3805878" y="2355611"/>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90" name="Oval 384"/>
            <p:cNvSpPr>
              <a:spLocks noChangeArrowheads="1"/>
            </p:cNvSpPr>
            <p:nvPr/>
          </p:nvSpPr>
          <p:spPr bwMode="auto">
            <a:xfrm>
              <a:off x="3328227" y="2391345"/>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91" name="Oval 385"/>
            <p:cNvSpPr>
              <a:spLocks noChangeArrowheads="1"/>
            </p:cNvSpPr>
            <p:nvPr/>
          </p:nvSpPr>
          <p:spPr bwMode="auto">
            <a:xfrm>
              <a:off x="3504517" y="1955385"/>
              <a:ext cx="141747" cy="14055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92" name="Oval 386"/>
            <p:cNvSpPr>
              <a:spLocks noChangeArrowheads="1"/>
            </p:cNvSpPr>
            <p:nvPr/>
          </p:nvSpPr>
          <p:spPr bwMode="auto">
            <a:xfrm>
              <a:off x="4539626" y="2075691"/>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93" name="Oval 387"/>
            <p:cNvSpPr>
              <a:spLocks noChangeArrowheads="1"/>
            </p:cNvSpPr>
            <p:nvPr/>
          </p:nvSpPr>
          <p:spPr bwMode="auto">
            <a:xfrm>
              <a:off x="5248359" y="2145969"/>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94" name="Oval 388"/>
            <p:cNvSpPr>
              <a:spLocks noChangeArrowheads="1"/>
            </p:cNvSpPr>
            <p:nvPr/>
          </p:nvSpPr>
          <p:spPr bwMode="auto">
            <a:xfrm>
              <a:off x="4835030" y="2930936"/>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95" name="Oval 389"/>
            <p:cNvSpPr>
              <a:spLocks noChangeArrowheads="1"/>
            </p:cNvSpPr>
            <p:nvPr/>
          </p:nvSpPr>
          <p:spPr bwMode="auto">
            <a:xfrm>
              <a:off x="4997027" y="2347273"/>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96" name="Oval 390"/>
            <p:cNvSpPr>
              <a:spLocks noChangeArrowheads="1"/>
            </p:cNvSpPr>
            <p:nvPr/>
          </p:nvSpPr>
          <p:spPr bwMode="auto">
            <a:xfrm>
              <a:off x="3748703" y="3640861"/>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97" name="Oval 391"/>
            <p:cNvSpPr>
              <a:spLocks noChangeArrowheads="1"/>
            </p:cNvSpPr>
            <p:nvPr/>
          </p:nvSpPr>
          <p:spPr bwMode="auto">
            <a:xfrm>
              <a:off x="4880294" y="3528893"/>
              <a:ext cx="141747" cy="14174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98" name="Oval 392"/>
            <p:cNvSpPr>
              <a:spLocks noChangeArrowheads="1"/>
            </p:cNvSpPr>
            <p:nvPr/>
          </p:nvSpPr>
          <p:spPr bwMode="auto">
            <a:xfrm>
              <a:off x="4196575" y="2134057"/>
              <a:ext cx="100056"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199" name="Oval 393"/>
            <p:cNvSpPr>
              <a:spLocks noChangeArrowheads="1"/>
            </p:cNvSpPr>
            <p:nvPr/>
          </p:nvSpPr>
          <p:spPr bwMode="auto">
            <a:xfrm>
              <a:off x="3630779" y="2647443"/>
              <a:ext cx="100056" cy="10005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00" name="Oval 394"/>
            <p:cNvSpPr>
              <a:spLocks noChangeArrowheads="1"/>
            </p:cNvSpPr>
            <p:nvPr/>
          </p:nvSpPr>
          <p:spPr bwMode="auto">
            <a:xfrm>
              <a:off x="3894023" y="2580738"/>
              <a:ext cx="100056" cy="102439"/>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01" name="Oval 395"/>
            <p:cNvSpPr>
              <a:spLocks noChangeArrowheads="1"/>
            </p:cNvSpPr>
            <p:nvPr/>
          </p:nvSpPr>
          <p:spPr bwMode="auto">
            <a:xfrm>
              <a:off x="4755224" y="2587885"/>
              <a:ext cx="101248"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02" name="Oval 396"/>
            <p:cNvSpPr>
              <a:spLocks noChangeArrowheads="1"/>
            </p:cNvSpPr>
            <p:nvPr/>
          </p:nvSpPr>
          <p:spPr bwMode="auto">
            <a:xfrm>
              <a:off x="4583698" y="3023846"/>
              <a:ext cx="102439" cy="9886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03" name="Oval 397"/>
            <p:cNvSpPr>
              <a:spLocks noChangeArrowheads="1"/>
            </p:cNvSpPr>
            <p:nvPr/>
          </p:nvSpPr>
          <p:spPr bwMode="auto">
            <a:xfrm>
              <a:off x="4418128" y="1588511"/>
              <a:ext cx="101248"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04" name="Oval 398"/>
            <p:cNvSpPr>
              <a:spLocks noChangeArrowheads="1"/>
            </p:cNvSpPr>
            <p:nvPr/>
          </p:nvSpPr>
          <p:spPr bwMode="auto">
            <a:xfrm>
              <a:off x="4952954" y="1818403"/>
              <a:ext cx="100056"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05" name="Oval 399"/>
            <p:cNvSpPr>
              <a:spLocks noChangeArrowheads="1"/>
            </p:cNvSpPr>
            <p:nvPr/>
          </p:nvSpPr>
          <p:spPr bwMode="auto">
            <a:xfrm>
              <a:off x="5085172" y="3192989"/>
              <a:ext cx="101248"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06" name="Oval 400"/>
            <p:cNvSpPr>
              <a:spLocks noChangeArrowheads="1"/>
            </p:cNvSpPr>
            <p:nvPr/>
          </p:nvSpPr>
          <p:spPr bwMode="auto">
            <a:xfrm>
              <a:off x="4848133" y="3949368"/>
              <a:ext cx="100056"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07" name="Oval 401"/>
            <p:cNvSpPr>
              <a:spLocks noChangeArrowheads="1"/>
            </p:cNvSpPr>
            <p:nvPr/>
          </p:nvSpPr>
          <p:spPr bwMode="auto">
            <a:xfrm>
              <a:off x="4630153" y="4002970"/>
              <a:ext cx="102439"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08" name="Oval 402"/>
            <p:cNvSpPr>
              <a:spLocks noChangeArrowheads="1"/>
            </p:cNvSpPr>
            <p:nvPr/>
          </p:nvSpPr>
          <p:spPr bwMode="auto">
            <a:xfrm>
              <a:off x="3865435" y="4007735"/>
              <a:ext cx="101248" cy="10005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09" name="Oval 403"/>
            <p:cNvSpPr>
              <a:spLocks noChangeArrowheads="1"/>
            </p:cNvSpPr>
            <p:nvPr/>
          </p:nvSpPr>
          <p:spPr bwMode="auto">
            <a:xfrm>
              <a:off x="3971447" y="3239443"/>
              <a:ext cx="141747"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10" name="Oval 404"/>
            <p:cNvSpPr>
              <a:spLocks noChangeArrowheads="1"/>
            </p:cNvSpPr>
            <p:nvPr/>
          </p:nvSpPr>
          <p:spPr bwMode="auto">
            <a:xfrm>
              <a:off x="4624197" y="3370470"/>
              <a:ext cx="139365" cy="14174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11" name="Oval 405"/>
            <p:cNvSpPr>
              <a:spLocks noChangeArrowheads="1"/>
            </p:cNvSpPr>
            <p:nvPr/>
          </p:nvSpPr>
          <p:spPr bwMode="auto">
            <a:xfrm>
              <a:off x="4630153" y="3720667"/>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12" name="Oval 406"/>
            <p:cNvSpPr>
              <a:spLocks noChangeArrowheads="1"/>
            </p:cNvSpPr>
            <p:nvPr/>
          </p:nvSpPr>
          <p:spPr bwMode="auto">
            <a:xfrm>
              <a:off x="4103665" y="3687315"/>
              <a:ext cx="141747" cy="14055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13" name="Oval 407"/>
            <p:cNvSpPr>
              <a:spLocks noChangeArrowheads="1"/>
            </p:cNvSpPr>
            <p:nvPr/>
          </p:nvSpPr>
          <p:spPr bwMode="auto">
            <a:xfrm>
              <a:off x="3914272" y="2798718"/>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sp>
          <p:nvSpPr>
            <p:cNvPr id="214" name="Oval 128"/>
            <p:cNvSpPr>
              <a:spLocks noChangeArrowheads="1"/>
            </p:cNvSpPr>
            <p:nvPr/>
          </p:nvSpPr>
          <p:spPr bwMode="auto">
            <a:xfrm>
              <a:off x="4252558" y="3267539"/>
              <a:ext cx="254906" cy="25490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Arial" panose="020B0604020202020204" pitchFamily="34" charset="0"/>
                <a:ea typeface="Arial" panose="020B0604020202020204" pitchFamily="34" charset="0"/>
              </a:endParaRPr>
            </a:p>
          </p:txBody>
        </p:sp>
      </p:grpSp>
      <p:sp>
        <p:nvSpPr>
          <p:cNvPr id="237" name="圆角矩形 236"/>
          <p:cNvSpPr/>
          <p:nvPr/>
        </p:nvSpPr>
        <p:spPr>
          <a:xfrm>
            <a:off x="7885430" y="4065270"/>
            <a:ext cx="2846705" cy="433705"/>
          </a:xfrm>
          <a:prstGeom prst="roundRect">
            <a:avLst>
              <a:gd name="adj" fmla="val 50000"/>
            </a:avLst>
          </a:prstGeom>
          <a:solidFill>
            <a:srgbClr val="155D85"/>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bg1"/>
                </a:solidFill>
                <a:latin typeface="Arial" panose="020B0604020202020204" pitchFamily="34" charset="0"/>
                <a:ea typeface="Arial" panose="020B0604020202020204" pitchFamily="34" charset="0"/>
              </a:rPr>
              <a:t>LANGUAGE BARRIERS</a:t>
            </a:r>
          </a:p>
        </p:txBody>
      </p:sp>
      <p:sp>
        <p:nvSpPr>
          <p:cNvPr id="238" name="圆角矩形 237"/>
          <p:cNvSpPr/>
          <p:nvPr/>
        </p:nvSpPr>
        <p:spPr>
          <a:xfrm>
            <a:off x="1278890" y="3373120"/>
            <a:ext cx="3046730" cy="433705"/>
          </a:xfrm>
          <a:prstGeom prst="roundRect">
            <a:avLst>
              <a:gd name="adj" fmla="val 50000"/>
            </a:avLst>
          </a:prstGeom>
          <a:solidFill>
            <a:srgbClr val="155D85"/>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bg1"/>
                </a:solidFill>
                <a:latin typeface="Arial" panose="020B0604020202020204" pitchFamily="34" charset="0"/>
                <a:ea typeface="Arial" panose="020B0604020202020204" pitchFamily="34" charset="0"/>
              </a:rPr>
              <a:t>IMMIGRATION POLICIES</a:t>
            </a:r>
          </a:p>
        </p:txBody>
      </p:sp>
      <p:sp>
        <p:nvSpPr>
          <p:cNvPr id="239" name="圆角矩形 238"/>
          <p:cNvSpPr/>
          <p:nvPr/>
        </p:nvSpPr>
        <p:spPr>
          <a:xfrm>
            <a:off x="7033260" y="1801495"/>
            <a:ext cx="3341370" cy="433705"/>
          </a:xfrm>
          <a:prstGeom prst="roundRect">
            <a:avLst>
              <a:gd name="adj" fmla="val 50000"/>
            </a:avLst>
          </a:prstGeom>
          <a:solidFill>
            <a:srgbClr val="155D85"/>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bg1"/>
                </a:solidFill>
                <a:latin typeface="Arial" panose="020B0604020202020204" pitchFamily="34" charset="0"/>
                <a:ea typeface="Arial" panose="020B0604020202020204" pitchFamily="34" charset="0"/>
              </a:rPr>
              <a:t>ADMINISTRATIVE POLICIES</a:t>
            </a:r>
          </a:p>
        </p:txBody>
      </p:sp>
      <p:sp>
        <p:nvSpPr>
          <p:cNvPr id="240" name="圆角矩形 239"/>
          <p:cNvSpPr/>
          <p:nvPr/>
        </p:nvSpPr>
        <p:spPr>
          <a:xfrm>
            <a:off x="3058160" y="4846955"/>
            <a:ext cx="1839595" cy="459740"/>
          </a:xfrm>
          <a:prstGeom prst="roundRect">
            <a:avLst>
              <a:gd name="adj" fmla="val 50000"/>
            </a:avLst>
          </a:prstGeom>
          <a:solidFill>
            <a:srgbClr val="155D85"/>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bg1"/>
                </a:solidFill>
                <a:latin typeface="Arial" panose="020B0604020202020204" pitchFamily="34" charset="0"/>
                <a:ea typeface="Arial" panose="020B0604020202020204" pitchFamily="34" charset="0"/>
              </a:rPr>
              <a:t>DIVERSITY</a:t>
            </a:r>
          </a:p>
        </p:txBody>
      </p:sp>
      <p:cxnSp>
        <p:nvCxnSpPr>
          <p:cNvPr id="241" name="曲线连接符 240"/>
          <p:cNvCxnSpPr>
            <a:stCxn id="204" idx="0"/>
            <a:endCxn id="239" idx="1"/>
          </p:cNvCxnSpPr>
          <p:nvPr/>
        </p:nvCxnSpPr>
        <p:spPr>
          <a:xfrm rot="16200000">
            <a:off x="6878003" y="2064703"/>
            <a:ext cx="201295" cy="109220"/>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曲线连接符 241"/>
          <p:cNvCxnSpPr>
            <a:stCxn id="237" idx="1"/>
            <a:endCxn id="74" idx="5"/>
          </p:cNvCxnSpPr>
          <p:nvPr/>
        </p:nvCxnSpPr>
        <p:spPr>
          <a:xfrm rot="10800000">
            <a:off x="7466965" y="3656330"/>
            <a:ext cx="418465" cy="626110"/>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曲线连接符 242"/>
          <p:cNvCxnSpPr>
            <a:stCxn id="238" idx="3"/>
            <a:endCxn id="185" idx="1"/>
          </p:cNvCxnSpPr>
          <p:nvPr/>
        </p:nvCxnSpPr>
        <p:spPr>
          <a:xfrm>
            <a:off x="4325620" y="3590290"/>
            <a:ext cx="536575" cy="232410"/>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曲线连接符 243"/>
          <p:cNvCxnSpPr>
            <a:stCxn id="240" idx="3"/>
            <a:endCxn id="196" idx="4"/>
          </p:cNvCxnSpPr>
          <p:nvPr/>
        </p:nvCxnSpPr>
        <p:spPr>
          <a:xfrm flipV="1">
            <a:off x="4897755" y="4836160"/>
            <a:ext cx="447675" cy="240665"/>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曲线连接符 244"/>
          <p:cNvCxnSpPr>
            <a:stCxn id="188" idx="2"/>
            <a:endCxn id="246" idx="2"/>
          </p:cNvCxnSpPr>
          <p:nvPr/>
        </p:nvCxnSpPr>
        <p:spPr>
          <a:xfrm rot="10800000">
            <a:off x="3627120" y="1907540"/>
            <a:ext cx="1702435" cy="240030"/>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圆角矩形 245"/>
          <p:cNvSpPr/>
          <p:nvPr/>
        </p:nvSpPr>
        <p:spPr>
          <a:xfrm>
            <a:off x="2328545" y="1473835"/>
            <a:ext cx="2596515" cy="433705"/>
          </a:xfrm>
          <a:prstGeom prst="roundRect">
            <a:avLst>
              <a:gd name="adj" fmla="val 50000"/>
            </a:avLst>
          </a:prstGeom>
          <a:solidFill>
            <a:srgbClr val="155D85"/>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bg1"/>
                </a:solidFill>
                <a:latin typeface="Arial" panose="020B0604020202020204" pitchFamily="34" charset="0"/>
                <a:ea typeface="Arial" panose="020B0604020202020204" pitchFamily="34" charset="0"/>
              </a:rPr>
              <a:t>TAXATION POLICIES</a:t>
            </a:r>
          </a:p>
        </p:txBody>
      </p:sp>
      <p:sp>
        <p:nvSpPr>
          <p:cNvPr id="276" name="Rectangle 39"/>
          <p:cNvSpPr>
            <a:spLocks noChangeArrowheads="1"/>
          </p:cNvSpPr>
          <p:nvPr/>
        </p:nvSpPr>
        <p:spPr bwMode="auto">
          <a:xfrm>
            <a:off x="4159250" y="345440"/>
            <a:ext cx="39020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IN" altLang="zh-CN" sz="3200" b="1" dirty="0">
                <a:solidFill>
                  <a:srgbClr val="3E4349"/>
                </a:solidFill>
                <a:latin typeface="Arial Rounded MT Bold" panose="020F0704030504030204" charset="0"/>
                <a:ea typeface="Arial" panose="020B0604020202020204" pitchFamily="34" charset="0"/>
                <a:cs typeface="Arial Rounded MT Bold" panose="020F0704030504030204" charset="0"/>
              </a:rPr>
              <a:t>REGIONAL ISSUES</a:t>
            </a:r>
          </a:p>
        </p:txBody>
      </p:sp>
      <p:sp>
        <p:nvSpPr>
          <p:cNvPr id="247" name="矩形 246"/>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8" name="矩形 247"/>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9" name="矩形 248"/>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0000">
                                      <p:stCondLst>
                                        <p:cond delay="0"/>
                                      </p:stCondLst>
                                      <p:childTnLst>
                                        <p:set>
                                          <p:cBhvr>
                                            <p:cTn id="6" dur="1" fill="hold">
                                              <p:stCondLst>
                                                <p:cond delay="0"/>
                                              </p:stCondLst>
                                            </p:cTn>
                                            <p:tgtEl>
                                              <p:spTgt spid="276"/>
                                            </p:tgtEl>
                                            <p:attrNameLst>
                                              <p:attrName>style.visibility</p:attrName>
                                            </p:attrNameLst>
                                          </p:cBhvr>
                                          <p:to>
                                            <p:strVal val="visible"/>
                                          </p:to>
                                        </p:set>
                                        <p:anim calcmode="lin" valueType="num" p14:bounceEnd="50000">
                                          <p:cBhvr additive="base">
                                            <p:cTn id="7" dur="500" fill="hold"/>
                                            <p:tgtEl>
                                              <p:spTgt spid="276"/>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27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wipe(right)">
                                          <p:cBhvr>
                                            <p:cTn id="18" dur="500"/>
                                            <p:tgtEl>
                                              <p:spTgt spid="244"/>
                                            </p:tgtEl>
                                          </p:cBhvr>
                                        </p:animEffect>
                                      </p:childTnLst>
                                    </p:cTn>
                                  </p:par>
                                  <p:par>
                                    <p:cTn id="19" presetID="22" presetClass="entr" presetSubtype="2" fill="hold" nodeType="withEffect">
                                      <p:stCondLst>
                                        <p:cond delay="0"/>
                                      </p:stCondLst>
                                      <p:childTnLst>
                                        <p:set>
                                          <p:cBhvr>
                                            <p:cTn id="20" dur="1" fill="hold">
                                              <p:stCondLst>
                                                <p:cond delay="0"/>
                                              </p:stCondLst>
                                            </p:cTn>
                                            <p:tgtEl>
                                              <p:spTgt spid="243"/>
                                            </p:tgtEl>
                                            <p:attrNameLst>
                                              <p:attrName>style.visibility</p:attrName>
                                            </p:attrNameLst>
                                          </p:cBhvr>
                                          <p:to>
                                            <p:strVal val="visible"/>
                                          </p:to>
                                        </p:set>
                                        <p:animEffect transition="in" filter="wipe(right)">
                                          <p:cBhvr>
                                            <p:cTn id="21" dur="500"/>
                                            <p:tgtEl>
                                              <p:spTgt spid="243"/>
                                            </p:tgtEl>
                                          </p:cBhvr>
                                        </p:animEffect>
                                      </p:childTnLst>
                                    </p:cTn>
                                  </p:par>
                                  <p:par>
                                    <p:cTn id="22" presetID="22" presetClass="entr" presetSubtype="2" fill="hold" nodeType="with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right)">
                                          <p:cBhvr>
                                            <p:cTn id="24" dur="500"/>
                                            <p:tgtEl>
                                              <p:spTgt spid="245"/>
                                            </p:tgtEl>
                                          </p:cBhvr>
                                        </p:animEffect>
                                      </p:childTnLst>
                                    </p:cTn>
                                  </p:par>
                                  <p:par>
                                    <p:cTn id="25" presetID="22" presetClass="entr" presetSubtype="8" fill="hold" nodeType="withEffect">
                                      <p:stCondLst>
                                        <p:cond delay="0"/>
                                      </p:stCondLst>
                                      <p:childTnLst>
                                        <p:set>
                                          <p:cBhvr>
                                            <p:cTn id="26" dur="1" fill="hold">
                                              <p:stCondLst>
                                                <p:cond delay="0"/>
                                              </p:stCondLst>
                                            </p:cTn>
                                            <p:tgtEl>
                                              <p:spTgt spid="241"/>
                                            </p:tgtEl>
                                            <p:attrNameLst>
                                              <p:attrName>style.visibility</p:attrName>
                                            </p:attrNameLst>
                                          </p:cBhvr>
                                          <p:to>
                                            <p:strVal val="visible"/>
                                          </p:to>
                                        </p:set>
                                        <p:animEffect transition="in" filter="wipe(left)">
                                          <p:cBhvr>
                                            <p:cTn id="27" dur="500"/>
                                            <p:tgtEl>
                                              <p:spTgt spid="241"/>
                                            </p:tgtEl>
                                          </p:cBhvr>
                                        </p:animEffect>
                                      </p:childTnLst>
                                    </p:cTn>
                                  </p:par>
                                  <p:par>
                                    <p:cTn id="28" presetID="22" presetClass="entr" presetSubtype="8" fill="hold" nodeType="withEffect">
                                      <p:stCondLst>
                                        <p:cond delay="0"/>
                                      </p:stCondLst>
                                      <p:childTnLst>
                                        <p:set>
                                          <p:cBhvr>
                                            <p:cTn id="29" dur="1" fill="hold">
                                              <p:stCondLst>
                                                <p:cond delay="0"/>
                                              </p:stCondLst>
                                            </p:cTn>
                                            <p:tgtEl>
                                              <p:spTgt spid="242"/>
                                            </p:tgtEl>
                                            <p:attrNameLst>
                                              <p:attrName>style.visibility</p:attrName>
                                            </p:attrNameLst>
                                          </p:cBhvr>
                                          <p:to>
                                            <p:strVal val="visible"/>
                                          </p:to>
                                        </p:set>
                                        <p:animEffect transition="in" filter="wipe(left)">
                                          <p:cBhvr>
                                            <p:cTn id="30" dur="500"/>
                                            <p:tgtEl>
                                              <p:spTgt spid="242"/>
                                            </p:tgtEl>
                                          </p:cBhvr>
                                        </p:animEffect>
                                      </p:childTnLst>
                                    </p:cTn>
                                  </p:par>
                                </p:childTnLst>
                              </p:cTn>
                            </p:par>
                            <p:par>
                              <p:cTn id="31" fill="hold">
                                <p:stCondLst>
                                  <p:cond delay="2000"/>
                                </p:stCondLst>
                                <p:childTnLst>
                                  <p:par>
                                    <p:cTn id="32" presetID="14" presetClass="entr" presetSubtype="5" fill="hold" grpId="0" nodeType="afterEffect">
                                      <p:stCondLst>
                                        <p:cond delay="0"/>
                                      </p:stCondLst>
                                      <p:childTnLst>
                                        <p:set>
                                          <p:cBhvr>
                                            <p:cTn id="33" dur="1" fill="hold">
                                              <p:stCondLst>
                                                <p:cond delay="0"/>
                                              </p:stCondLst>
                                            </p:cTn>
                                            <p:tgtEl>
                                              <p:spTgt spid="239"/>
                                            </p:tgtEl>
                                            <p:attrNameLst>
                                              <p:attrName>style.visibility</p:attrName>
                                            </p:attrNameLst>
                                          </p:cBhvr>
                                          <p:to>
                                            <p:strVal val="visible"/>
                                          </p:to>
                                        </p:set>
                                        <p:animEffect transition="in" filter="randombar(vertical)">
                                          <p:cBhvr>
                                            <p:cTn id="34" dur="500"/>
                                            <p:tgtEl>
                                              <p:spTgt spid="239"/>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237"/>
                                            </p:tgtEl>
                                            <p:attrNameLst>
                                              <p:attrName>style.visibility</p:attrName>
                                            </p:attrNameLst>
                                          </p:cBhvr>
                                          <p:to>
                                            <p:strVal val="visible"/>
                                          </p:to>
                                        </p:set>
                                        <p:animEffect transition="in" filter="randombar(vertical)">
                                          <p:cBhvr>
                                            <p:cTn id="37" dur="500"/>
                                            <p:tgtEl>
                                              <p:spTgt spid="237"/>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246"/>
                                            </p:tgtEl>
                                            <p:attrNameLst>
                                              <p:attrName>style.visibility</p:attrName>
                                            </p:attrNameLst>
                                          </p:cBhvr>
                                          <p:to>
                                            <p:strVal val="visible"/>
                                          </p:to>
                                        </p:set>
                                        <p:animEffect transition="in" filter="randombar(vertical)">
                                          <p:cBhvr>
                                            <p:cTn id="40" dur="500"/>
                                            <p:tgtEl>
                                              <p:spTgt spid="246"/>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238"/>
                                            </p:tgtEl>
                                            <p:attrNameLst>
                                              <p:attrName>style.visibility</p:attrName>
                                            </p:attrNameLst>
                                          </p:cBhvr>
                                          <p:to>
                                            <p:strVal val="visible"/>
                                          </p:to>
                                        </p:set>
                                        <p:animEffect transition="in" filter="randombar(vertical)">
                                          <p:cBhvr>
                                            <p:cTn id="43" dur="500"/>
                                            <p:tgtEl>
                                              <p:spTgt spid="238"/>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240"/>
                                            </p:tgtEl>
                                            <p:attrNameLst>
                                              <p:attrName>style.visibility</p:attrName>
                                            </p:attrNameLst>
                                          </p:cBhvr>
                                          <p:to>
                                            <p:strVal val="visible"/>
                                          </p:to>
                                        </p:set>
                                        <p:animEffect transition="in" filter="randombar(vertical)">
                                          <p:cBhvr>
                                            <p:cTn id="46"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bldLvl="0" animBg="1"/>
          <p:bldP spid="238" grpId="0" bldLvl="0" animBg="1"/>
          <p:bldP spid="239" grpId="0" bldLvl="0" animBg="1"/>
          <p:bldP spid="240" grpId="0" bldLvl="0" animBg="1"/>
          <p:bldP spid="246" grpId="0" bldLvl="0" animBg="1"/>
          <p:bldP spid="2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 calcmode="lin" valueType="num">
                                          <p:cBhvr additive="base">
                                            <p:cTn id="7" dur="500" fill="hold"/>
                                            <p:tgtEl>
                                              <p:spTgt spid="276"/>
                                            </p:tgtEl>
                                            <p:attrNameLst>
                                              <p:attrName>ppt_x</p:attrName>
                                            </p:attrNameLst>
                                          </p:cBhvr>
                                          <p:tavLst>
                                            <p:tav tm="0">
                                              <p:val>
                                                <p:strVal val="#ppt_x"/>
                                              </p:val>
                                            </p:tav>
                                            <p:tav tm="100000">
                                              <p:val>
                                                <p:strVal val="#ppt_x"/>
                                              </p:val>
                                            </p:tav>
                                          </p:tavLst>
                                        </p:anim>
                                        <p:anim calcmode="lin" valueType="num">
                                          <p:cBhvr additive="base">
                                            <p:cTn id="8" dur="500" fill="hold"/>
                                            <p:tgtEl>
                                              <p:spTgt spid="27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wipe(right)">
                                          <p:cBhvr>
                                            <p:cTn id="18" dur="500"/>
                                            <p:tgtEl>
                                              <p:spTgt spid="244"/>
                                            </p:tgtEl>
                                          </p:cBhvr>
                                        </p:animEffect>
                                      </p:childTnLst>
                                    </p:cTn>
                                  </p:par>
                                  <p:par>
                                    <p:cTn id="19" presetID="22" presetClass="entr" presetSubtype="2" fill="hold" nodeType="withEffect">
                                      <p:stCondLst>
                                        <p:cond delay="0"/>
                                      </p:stCondLst>
                                      <p:childTnLst>
                                        <p:set>
                                          <p:cBhvr>
                                            <p:cTn id="20" dur="1" fill="hold">
                                              <p:stCondLst>
                                                <p:cond delay="0"/>
                                              </p:stCondLst>
                                            </p:cTn>
                                            <p:tgtEl>
                                              <p:spTgt spid="243"/>
                                            </p:tgtEl>
                                            <p:attrNameLst>
                                              <p:attrName>style.visibility</p:attrName>
                                            </p:attrNameLst>
                                          </p:cBhvr>
                                          <p:to>
                                            <p:strVal val="visible"/>
                                          </p:to>
                                        </p:set>
                                        <p:animEffect transition="in" filter="wipe(right)">
                                          <p:cBhvr>
                                            <p:cTn id="21" dur="500"/>
                                            <p:tgtEl>
                                              <p:spTgt spid="243"/>
                                            </p:tgtEl>
                                          </p:cBhvr>
                                        </p:animEffect>
                                      </p:childTnLst>
                                    </p:cTn>
                                  </p:par>
                                  <p:par>
                                    <p:cTn id="22" presetID="22" presetClass="entr" presetSubtype="2" fill="hold" nodeType="with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right)">
                                          <p:cBhvr>
                                            <p:cTn id="24" dur="500"/>
                                            <p:tgtEl>
                                              <p:spTgt spid="245"/>
                                            </p:tgtEl>
                                          </p:cBhvr>
                                        </p:animEffect>
                                      </p:childTnLst>
                                    </p:cTn>
                                  </p:par>
                                  <p:par>
                                    <p:cTn id="25" presetID="22" presetClass="entr" presetSubtype="8" fill="hold" nodeType="withEffect">
                                      <p:stCondLst>
                                        <p:cond delay="0"/>
                                      </p:stCondLst>
                                      <p:childTnLst>
                                        <p:set>
                                          <p:cBhvr>
                                            <p:cTn id="26" dur="1" fill="hold">
                                              <p:stCondLst>
                                                <p:cond delay="0"/>
                                              </p:stCondLst>
                                            </p:cTn>
                                            <p:tgtEl>
                                              <p:spTgt spid="241"/>
                                            </p:tgtEl>
                                            <p:attrNameLst>
                                              <p:attrName>style.visibility</p:attrName>
                                            </p:attrNameLst>
                                          </p:cBhvr>
                                          <p:to>
                                            <p:strVal val="visible"/>
                                          </p:to>
                                        </p:set>
                                        <p:animEffect transition="in" filter="wipe(left)">
                                          <p:cBhvr>
                                            <p:cTn id="27" dur="500"/>
                                            <p:tgtEl>
                                              <p:spTgt spid="241"/>
                                            </p:tgtEl>
                                          </p:cBhvr>
                                        </p:animEffect>
                                      </p:childTnLst>
                                    </p:cTn>
                                  </p:par>
                                  <p:par>
                                    <p:cTn id="28" presetID="22" presetClass="entr" presetSubtype="8" fill="hold" nodeType="withEffect">
                                      <p:stCondLst>
                                        <p:cond delay="0"/>
                                      </p:stCondLst>
                                      <p:childTnLst>
                                        <p:set>
                                          <p:cBhvr>
                                            <p:cTn id="29" dur="1" fill="hold">
                                              <p:stCondLst>
                                                <p:cond delay="0"/>
                                              </p:stCondLst>
                                            </p:cTn>
                                            <p:tgtEl>
                                              <p:spTgt spid="242"/>
                                            </p:tgtEl>
                                            <p:attrNameLst>
                                              <p:attrName>style.visibility</p:attrName>
                                            </p:attrNameLst>
                                          </p:cBhvr>
                                          <p:to>
                                            <p:strVal val="visible"/>
                                          </p:to>
                                        </p:set>
                                        <p:animEffect transition="in" filter="wipe(left)">
                                          <p:cBhvr>
                                            <p:cTn id="30" dur="500"/>
                                            <p:tgtEl>
                                              <p:spTgt spid="242"/>
                                            </p:tgtEl>
                                          </p:cBhvr>
                                        </p:animEffect>
                                      </p:childTnLst>
                                    </p:cTn>
                                  </p:par>
                                </p:childTnLst>
                              </p:cTn>
                            </p:par>
                            <p:par>
                              <p:cTn id="31" fill="hold">
                                <p:stCondLst>
                                  <p:cond delay="2000"/>
                                </p:stCondLst>
                                <p:childTnLst>
                                  <p:par>
                                    <p:cTn id="32" presetID="14" presetClass="entr" presetSubtype="5" fill="hold" grpId="0" nodeType="afterEffect">
                                      <p:stCondLst>
                                        <p:cond delay="0"/>
                                      </p:stCondLst>
                                      <p:childTnLst>
                                        <p:set>
                                          <p:cBhvr>
                                            <p:cTn id="33" dur="1" fill="hold">
                                              <p:stCondLst>
                                                <p:cond delay="0"/>
                                              </p:stCondLst>
                                            </p:cTn>
                                            <p:tgtEl>
                                              <p:spTgt spid="239"/>
                                            </p:tgtEl>
                                            <p:attrNameLst>
                                              <p:attrName>style.visibility</p:attrName>
                                            </p:attrNameLst>
                                          </p:cBhvr>
                                          <p:to>
                                            <p:strVal val="visible"/>
                                          </p:to>
                                        </p:set>
                                        <p:animEffect transition="in" filter="randombar(vertical)">
                                          <p:cBhvr>
                                            <p:cTn id="34" dur="500"/>
                                            <p:tgtEl>
                                              <p:spTgt spid="239"/>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237"/>
                                            </p:tgtEl>
                                            <p:attrNameLst>
                                              <p:attrName>style.visibility</p:attrName>
                                            </p:attrNameLst>
                                          </p:cBhvr>
                                          <p:to>
                                            <p:strVal val="visible"/>
                                          </p:to>
                                        </p:set>
                                        <p:animEffect transition="in" filter="randombar(vertical)">
                                          <p:cBhvr>
                                            <p:cTn id="37" dur="500"/>
                                            <p:tgtEl>
                                              <p:spTgt spid="237"/>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246"/>
                                            </p:tgtEl>
                                            <p:attrNameLst>
                                              <p:attrName>style.visibility</p:attrName>
                                            </p:attrNameLst>
                                          </p:cBhvr>
                                          <p:to>
                                            <p:strVal val="visible"/>
                                          </p:to>
                                        </p:set>
                                        <p:animEffect transition="in" filter="randombar(vertical)">
                                          <p:cBhvr>
                                            <p:cTn id="40" dur="500"/>
                                            <p:tgtEl>
                                              <p:spTgt spid="246"/>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238"/>
                                            </p:tgtEl>
                                            <p:attrNameLst>
                                              <p:attrName>style.visibility</p:attrName>
                                            </p:attrNameLst>
                                          </p:cBhvr>
                                          <p:to>
                                            <p:strVal val="visible"/>
                                          </p:to>
                                        </p:set>
                                        <p:animEffect transition="in" filter="randombar(vertical)">
                                          <p:cBhvr>
                                            <p:cTn id="43" dur="500"/>
                                            <p:tgtEl>
                                              <p:spTgt spid="238"/>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240"/>
                                            </p:tgtEl>
                                            <p:attrNameLst>
                                              <p:attrName>style.visibility</p:attrName>
                                            </p:attrNameLst>
                                          </p:cBhvr>
                                          <p:to>
                                            <p:strVal val="visible"/>
                                          </p:to>
                                        </p:set>
                                        <p:animEffect transition="in" filter="randombar(vertical)">
                                          <p:cBhvr>
                                            <p:cTn id="46"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bldLvl="0" animBg="1"/>
          <p:bldP spid="238" grpId="0" bldLvl="0" animBg="1"/>
          <p:bldP spid="239" grpId="0" bldLvl="0" animBg="1"/>
          <p:bldP spid="240" grpId="0" bldLvl="0" animBg="1"/>
          <p:bldP spid="246" grpId="0" bldLvl="0" animBg="1"/>
          <p:bldP spid="276"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39"/>
          <p:cNvSpPr>
            <a:spLocks noChangeArrowheads="1"/>
          </p:cNvSpPr>
          <p:nvPr/>
        </p:nvSpPr>
        <p:spPr bwMode="auto">
          <a:xfrm>
            <a:off x="1426845" y="400685"/>
            <a:ext cx="4858385" cy="53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IN" altLang="en-US" sz="2900" b="1" dirty="0">
                <a:solidFill>
                  <a:srgbClr val="3E4349"/>
                </a:solidFill>
                <a:latin typeface="Arial Rounded MT Bold" panose="020F0704030504030204" charset="0"/>
                <a:ea typeface="Arial" panose="020B0604020202020204" pitchFamily="34" charset="0"/>
                <a:cs typeface="Arial Rounded MT Bold" panose="020F0704030504030204" charset="0"/>
              </a:rPr>
              <a:t>ENVIRONMENTAL ISSUES</a:t>
            </a:r>
          </a:p>
        </p:txBody>
      </p:sp>
      <p:sp>
        <p:nvSpPr>
          <p:cNvPr id="33" name="矩形 32"/>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矩形 33"/>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矩形 34"/>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0" y="935990"/>
            <a:ext cx="10770235" cy="880110"/>
          </a:xfrm>
          <a:prstGeom prst="rect">
            <a:avLst/>
          </a:prstGeom>
          <a:noFill/>
        </p:spPr>
        <p:txBody>
          <a:bodyPr wrap="square" rtlCol="0">
            <a:spAutoFit/>
          </a:bodyPr>
          <a:lstStyle/>
          <a:p>
            <a:pPr algn="just">
              <a:lnSpc>
                <a:spcPct val="90000"/>
              </a:lnSpc>
              <a:spcBef>
                <a:spcPts val="0"/>
              </a:spcBef>
              <a:spcAft>
                <a:spcPts val="0"/>
              </a:spcAft>
            </a:pPr>
            <a:r>
              <a:rPr lang="en-IN" altLang="zh-CN" sz="1900">
                <a:solidFill>
                  <a:srgbClr val="595959"/>
                </a:solidFill>
                <a:latin typeface="Times New Roman" panose="02020603050405020304" charset="0"/>
                <a:cs typeface="Times New Roman" panose="02020603050405020304" charset="0"/>
              </a:rPr>
              <a:t>The Baltic Sea is the world’s largest body of bracfish with a unique marine ecosystem, which is dependent on the flow of saline and oxygenated water from the North Sea. </a:t>
            </a:r>
            <a:r>
              <a:rPr lang="zh-CN" altLang="en-US" sz="1900">
                <a:solidFill>
                  <a:srgbClr val="595959"/>
                </a:solidFill>
                <a:latin typeface="Times New Roman" panose="02020603050405020304" charset="0"/>
                <a:cs typeface="Times New Roman" panose="02020603050405020304" charset="0"/>
              </a:rPr>
              <a:t>In 1986, the OD started discussing the</a:t>
            </a:r>
            <a:r>
              <a:rPr lang="en-IN" altLang="zh-CN" sz="1900">
                <a:solidFill>
                  <a:srgbClr val="595959"/>
                </a:solidFill>
                <a:latin typeface="Times New Roman" panose="02020603050405020304" charset="0"/>
                <a:cs typeface="Times New Roman" panose="02020603050405020304" charset="0"/>
              </a:rPr>
              <a:t> </a:t>
            </a:r>
            <a:r>
              <a:rPr lang="zh-CN" altLang="en-US" sz="1900">
                <a:solidFill>
                  <a:srgbClr val="595959"/>
                </a:solidFill>
                <a:latin typeface="Times New Roman" panose="02020603050405020304" charset="0"/>
                <a:cs typeface="Times New Roman" panose="02020603050405020304" charset="0"/>
              </a:rPr>
              <a:t>effects a fixed link would have on the water flows from</a:t>
            </a:r>
            <a:r>
              <a:rPr lang="en-IN" altLang="zh-CN" sz="1900">
                <a:solidFill>
                  <a:srgbClr val="595959"/>
                </a:solidFill>
                <a:latin typeface="Times New Roman" panose="02020603050405020304" charset="0"/>
                <a:cs typeface="Times New Roman" panose="02020603050405020304" charset="0"/>
              </a:rPr>
              <a:t> </a:t>
            </a:r>
            <a:r>
              <a:rPr lang="zh-CN" altLang="en-US" sz="1900">
                <a:solidFill>
                  <a:srgbClr val="595959"/>
                </a:solidFill>
                <a:latin typeface="Times New Roman" panose="02020603050405020304" charset="0"/>
                <a:cs typeface="Times New Roman" panose="02020603050405020304" charset="0"/>
              </a:rPr>
              <a:t>the North Sea to the Baltic Sea. This issue became</a:t>
            </a:r>
            <a:r>
              <a:rPr lang="en-IN" altLang="zh-CN" sz="1900">
                <a:solidFill>
                  <a:srgbClr val="595959"/>
                </a:solidFill>
                <a:latin typeface="Times New Roman" panose="02020603050405020304" charset="0"/>
                <a:cs typeface="Times New Roman" panose="02020603050405020304" charset="0"/>
              </a:rPr>
              <a:t> </a:t>
            </a:r>
            <a:r>
              <a:rPr lang="zh-CN" altLang="en-US" sz="1900">
                <a:solidFill>
                  <a:srgbClr val="595959"/>
                </a:solidFill>
                <a:latin typeface="Times New Roman" panose="02020603050405020304" charset="0"/>
                <a:cs typeface="Times New Roman" panose="02020603050405020304" charset="0"/>
              </a:rPr>
              <a:t>central in</a:t>
            </a:r>
          </a:p>
        </p:txBody>
      </p:sp>
      <p:sp>
        <p:nvSpPr>
          <p:cNvPr id="8" name="Text Box 7"/>
          <p:cNvSpPr txBox="1"/>
          <p:nvPr/>
        </p:nvSpPr>
        <p:spPr>
          <a:xfrm>
            <a:off x="0" y="1716405"/>
            <a:ext cx="11577320" cy="880110"/>
          </a:xfrm>
          <a:prstGeom prst="rect">
            <a:avLst/>
          </a:prstGeom>
          <a:noFill/>
        </p:spPr>
        <p:txBody>
          <a:bodyPr wrap="square" rtlCol="0">
            <a:spAutoFit/>
          </a:bodyPr>
          <a:lstStyle/>
          <a:p>
            <a:pPr algn="just" fontAlgn="auto">
              <a:lnSpc>
                <a:spcPct val="90000"/>
              </a:lnSpc>
            </a:pPr>
            <a:r>
              <a:rPr lang="zh-CN" altLang="en-US" sz="1900">
                <a:solidFill>
                  <a:srgbClr val="595959"/>
                </a:solidFill>
                <a:latin typeface="Times New Roman" panose="02020603050405020304" charset="0"/>
                <a:cs typeface="Times New Roman" panose="02020603050405020304" charset="0"/>
                <a:sym typeface="+mn-ea"/>
              </a:rPr>
              <a:t>the development of the project </a:t>
            </a:r>
            <a:r>
              <a:rPr lang="en-IN" altLang="zh-CN" sz="1900">
                <a:solidFill>
                  <a:srgbClr val="595959"/>
                </a:solidFill>
                <a:latin typeface="Times New Roman" panose="02020603050405020304" charset="0"/>
                <a:cs typeface="Times New Roman" panose="02020603050405020304" charset="0"/>
                <a:sym typeface="+mn-ea"/>
              </a:rPr>
              <a:t>&amp;</a:t>
            </a:r>
            <a:r>
              <a:rPr lang="zh-CN" altLang="en-US" sz="1900">
                <a:solidFill>
                  <a:srgbClr val="595959"/>
                </a:solidFill>
                <a:latin typeface="Times New Roman" panose="02020603050405020304" charset="0"/>
                <a:cs typeface="Times New Roman" panose="02020603050405020304" charset="0"/>
                <a:sym typeface="+mn-ea"/>
              </a:rPr>
              <a:t> led to</a:t>
            </a:r>
            <a:r>
              <a:rPr lang="en-IN" altLang="zh-CN" sz="1900">
                <a:solidFill>
                  <a:srgbClr val="595959"/>
                </a:solidFill>
                <a:latin typeface="Times New Roman" panose="02020603050405020304" charset="0"/>
                <a:cs typeface="Times New Roman" panose="02020603050405020304" charset="0"/>
                <a:sym typeface="+mn-ea"/>
              </a:rPr>
              <a:t> </a:t>
            </a:r>
            <a:r>
              <a:rPr lang="zh-CN" altLang="en-US" sz="1900">
                <a:solidFill>
                  <a:srgbClr val="595959"/>
                </a:solidFill>
                <a:latin typeface="Times New Roman" panose="02020603050405020304" charset="0"/>
                <a:cs typeface="Times New Roman" panose="02020603050405020304" charset="0"/>
                <a:sym typeface="+mn-ea"/>
              </a:rPr>
              <a:t>major environmental protests</a:t>
            </a:r>
            <a:r>
              <a:rPr lang="en-IN" altLang="zh-CN" sz="1900">
                <a:solidFill>
                  <a:srgbClr val="595959"/>
                </a:solidFill>
                <a:latin typeface="Times New Roman" panose="02020603050405020304" charset="0"/>
                <a:cs typeface="Times New Roman" panose="02020603050405020304" charset="0"/>
                <a:sym typeface="+mn-ea"/>
              </a:rPr>
              <a:t>.</a:t>
            </a:r>
            <a:r>
              <a:rPr lang="zh-CN" altLang="en-US" sz="1900">
                <a:solidFill>
                  <a:srgbClr val="595959"/>
                </a:solidFill>
                <a:latin typeface="Times New Roman" panose="02020603050405020304" charset="0"/>
                <a:cs typeface="Times New Roman" panose="02020603050405020304" charset="0"/>
                <a:sym typeface="+mn-ea"/>
              </a:rPr>
              <a:t> To address the environmental</a:t>
            </a:r>
            <a:r>
              <a:rPr lang="en-IN" altLang="zh-CN" sz="1900">
                <a:solidFill>
                  <a:srgbClr val="595959"/>
                </a:solidFill>
                <a:latin typeface="Times New Roman" panose="02020603050405020304" charset="0"/>
                <a:cs typeface="Times New Roman" panose="02020603050405020304" charset="0"/>
                <a:sym typeface="+mn-ea"/>
              </a:rPr>
              <a:t> </a:t>
            </a:r>
            <a:r>
              <a:rPr lang="zh-CN" altLang="en-US" sz="1900">
                <a:solidFill>
                  <a:srgbClr val="595959"/>
                </a:solidFill>
                <a:latin typeface="Times New Roman" panose="02020603050405020304" charset="0"/>
                <a:cs typeface="Times New Roman" panose="02020603050405020304" charset="0"/>
                <a:sym typeface="+mn-ea"/>
              </a:rPr>
              <a:t>issues, 3–6 m</a:t>
            </a:r>
            <a:r>
              <a:rPr lang="zh-CN" altLang="en-US" sz="1900" baseline="30000">
                <a:solidFill>
                  <a:srgbClr val="595959"/>
                </a:solidFill>
                <a:latin typeface="Times New Roman" panose="02020603050405020304" charset="0"/>
                <a:cs typeface="Times New Roman" panose="02020603050405020304" charset="0"/>
                <a:sym typeface="+mn-ea"/>
              </a:rPr>
              <a:t>3</a:t>
            </a:r>
            <a:r>
              <a:rPr lang="en-IN" altLang="zh-CN" sz="1900">
                <a:solidFill>
                  <a:srgbClr val="595959"/>
                </a:solidFill>
                <a:latin typeface="Times New Roman" panose="02020603050405020304" charset="0"/>
                <a:cs typeface="Times New Roman" panose="02020603050405020304" charset="0"/>
                <a:sym typeface="+mn-ea"/>
              </a:rPr>
              <a:t> </a:t>
            </a:r>
            <a:r>
              <a:rPr lang="zh-CN" altLang="en-US" sz="1900">
                <a:solidFill>
                  <a:srgbClr val="595959"/>
                </a:solidFill>
                <a:latin typeface="Times New Roman" panose="02020603050405020304" charset="0"/>
                <a:cs typeface="Times New Roman" panose="02020603050405020304" charset="0"/>
                <a:sym typeface="+mn-ea"/>
              </a:rPr>
              <a:t>of seafloor sediment were dredged</a:t>
            </a:r>
            <a:r>
              <a:rPr lang="en-IN" altLang="zh-CN" sz="1900">
                <a:solidFill>
                  <a:srgbClr val="595959"/>
                </a:solidFill>
                <a:latin typeface="Times New Roman" panose="02020603050405020304" charset="0"/>
                <a:cs typeface="Times New Roman" panose="02020603050405020304" charset="0"/>
                <a:sym typeface="+mn-ea"/>
              </a:rPr>
              <a:t> </a:t>
            </a:r>
            <a:r>
              <a:rPr lang="zh-CN" altLang="en-US" sz="1900">
                <a:solidFill>
                  <a:srgbClr val="595959"/>
                </a:solidFill>
                <a:latin typeface="Times New Roman" panose="02020603050405020304" charset="0"/>
                <a:cs typeface="Times New Roman" panose="02020603050405020304" charset="0"/>
                <a:sym typeface="+mn-ea"/>
              </a:rPr>
              <a:t>to maintain water inflows.</a:t>
            </a:r>
            <a:r>
              <a:rPr lang="en-IN" altLang="zh-CN" sz="1900">
                <a:solidFill>
                  <a:srgbClr val="595959"/>
                </a:solidFill>
                <a:latin typeface="Times New Roman" panose="02020603050405020304" charset="0"/>
                <a:cs typeface="Times New Roman" panose="02020603050405020304" charset="0"/>
                <a:sym typeface="+mn-ea"/>
              </a:rPr>
              <a:t> </a:t>
            </a:r>
            <a:r>
              <a:rPr lang="zh-CN" altLang="en-US" sz="1900">
                <a:solidFill>
                  <a:srgbClr val="595959"/>
                </a:solidFill>
                <a:latin typeface="Times New Roman" panose="02020603050405020304" charset="0"/>
                <a:cs typeface="Times New Roman" panose="02020603050405020304" charset="0"/>
                <a:sym typeface="+mn-ea"/>
              </a:rPr>
              <a:t>Specific care was taken</a:t>
            </a:r>
            <a:r>
              <a:rPr lang="en-IN" altLang="zh-CN" sz="1900">
                <a:solidFill>
                  <a:srgbClr val="595959"/>
                </a:solidFill>
                <a:latin typeface="Times New Roman" panose="02020603050405020304" charset="0"/>
                <a:cs typeface="Times New Roman" panose="02020603050405020304" charset="0"/>
                <a:sym typeface="+mn-ea"/>
              </a:rPr>
              <a:t> </a:t>
            </a:r>
            <a:r>
              <a:rPr lang="zh-CN" altLang="en-US" sz="1900">
                <a:solidFill>
                  <a:srgbClr val="595959"/>
                </a:solidFill>
                <a:latin typeface="Times New Roman" panose="02020603050405020304" charset="0"/>
                <a:cs typeface="Times New Roman" panose="02020603050405020304" charset="0"/>
                <a:sym typeface="+mn-ea"/>
              </a:rPr>
              <a:t>to avoid permanent damage and serious impact</a:t>
            </a:r>
            <a:r>
              <a:rPr lang="en-IN" altLang="zh-CN" sz="1900">
                <a:solidFill>
                  <a:srgbClr val="595959"/>
                </a:solidFill>
                <a:latin typeface="Times New Roman" panose="02020603050405020304" charset="0"/>
                <a:cs typeface="Times New Roman" panose="02020603050405020304" charset="0"/>
                <a:sym typeface="+mn-ea"/>
              </a:rPr>
              <a:t> </a:t>
            </a:r>
            <a:r>
              <a:rPr lang="zh-CN" altLang="en-US" sz="1900">
                <a:solidFill>
                  <a:srgbClr val="595959"/>
                </a:solidFill>
                <a:latin typeface="Times New Roman" panose="02020603050405020304" charset="0"/>
                <a:cs typeface="Times New Roman" panose="02020603050405020304" charset="0"/>
                <a:sym typeface="+mn-ea"/>
              </a:rPr>
              <a:t>on seafloor fauna and flora during the dredging.</a:t>
            </a:r>
          </a:p>
        </p:txBody>
      </p:sp>
      <p:pic>
        <p:nvPicPr>
          <p:cNvPr id="9" name="Picture 8" descr="tunnel"/>
          <p:cNvPicPr>
            <a:picLocks noChangeAspect="1"/>
          </p:cNvPicPr>
          <p:nvPr/>
        </p:nvPicPr>
        <p:blipFill>
          <a:blip r:embed="rId3"/>
          <a:stretch>
            <a:fillRect/>
          </a:stretch>
        </p:blipFill>
        <p:spPr>
          <a:xfrm>
            <a:off x="6475095" y="2402840"/>
            <a:ext cx="5433695" cy="3703955"/>
          </a:xfrm>
          <a:prstGeom prst="rect">
            <a:avLst/>
          </a:prstGeom>
          <a:effectLst>
            <a:outerShdw blurRad="50800" dist="38100" dir="2700000" algn="tl" rotWithShape="0">
              <a:prstClr val="black">
                <a:alpha val="40000"/>
              </a:prstClr>
            </a:outerShdw>
          </a:effectLst>
        </p:spPr>
      </p:pic>
      <p:sp>
        <p:nvSpPr>
          <p:cNvPr id="10" name="Rectangle 39"/>
          <p:cNvSpPr>
            <a:spLocks noChangeArrowheads="1"/>
          </p:cNvSpPr>
          <p:nvPr/>
        </p:nvSpPr>
        <p:spPr bwMode="auto">
          <a:xfrm>
            <a:off x="2216150" y="2688590"/>
            <a:ext cx="2167890" cy="53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IN" altLang="en-US" sz="2900" b="1" dirty="0">
                <a:solidFill>
                  <a:srgbClr val="3E4349"/>
                </a:solidFill>
                <a:latin typeface="Arial Rounded MT Bold" panose="020F0704030504030204" charset="0"/>
                <a:ea typeface="Arial" panose="020B0604020202020204" pitchFamily="34" charset="0"/>
                <a:cs typeface="Arial Rounded MT Bold" panose="020F0704030504030204" charset="0"/>
              </a:rPr>
              <a:t>PROBLEMS</a:t>
            </a:r>
          </a:p>
        </p:txBody>
      </p:sp>
      <p:sp>
        <p:nvSpPr>
          <p:cNvPr id="11" name="Text Box 10"/>
          <p:cNvSpPr txBox="1"/>
          <p:nvPr/>
        </p:nvSpPr>
        <p:spPr>
          <a:xfrm>
            <a:off x="27940" y="3223895"/>
            <a:ext cx="6432550" cy="2585720"/>
          </a:xfrm>
          <a:prstGeom prst="rect">
            <a:avLst/>
          </a:prstGeom>
          <a:noFill/>
        </p:spPr>
        <p:txBody>
          <a:bodyPr wrap="square" rtlCol="0">
            <a:spAutoFit/>
          </a:bodyPr>
          <a:lstStyle/>
          <a:p>
            <a:pPr marL="234315" indent="-234315" algn="just" fontAlgn="auto">
              <a:lnSpc>
                <a:spcPct val="90000"/>
              </a:lnSpc>
              <a:spcBef>
                <a:spcPts val="500"/>
              </a:spcBef>
              <a:spcAft>
                <a:spcPts val="0"/>
              </a:spcAft>
              <a:buFont typeface="Arial" panose="020B0604020202020204" pitchFamily="34" charset="0"/>
              <a:buChar char="•"/>
            </a:pPr>
            <a:r>
              <a:rPr lang="en-IN" altLang="en-US" sz="1900">
                <a:solidFill>
                  <a:srgbClr val="595959"/>
                </a:solidFill>
                <a:latin typeface="Times New Roman" panose="02020603050405020304" charset="0"/>
                <a:cs typeface="Times New Roman" panose="02020603050405020304" charset="0"/>
              </a:rPr>
              <a:t>Building a bridge with hightower’s near the shorline on the Darnish side with the Copenhagen international airport would have obstructed air traffic and could lead to a tragedy.</a:t>
            </a:r>
          </a:p>
          <a:p>
            <a:pPr marL="234315" indent="-234315" algn="just" fontAlgn="auto">
              <a:lnSpc>
                <a:spcPct val="90000"/>
              </a:lnSpc>
              <a:spcBef>
                <a:spcPts val="500"/>
              </a:spcBef>
              <a:spcAft>
                <a:spcPts val="0"/>
              </a:spcAft>
              <a:buFont typeface="Arial" panose="020B0604020202020204" pitchFamily="34" charset="0"/>
              <a:buChar char="•"/>
            </a:pPr>
            <a:r>
              <a:rPr lang="en-IN" altLang="en-US" sz="1900">
                <a:solidFill>
                  <a:srgbClr val="595959"/>
                </a:solidFill>
                <a:latin typeface="Times New Roman" panose="02020603050405020304" charset="0"/>
                <a:cs typeface="Times New Roman" panose="02020603050405020304" charset="0"/>
              </a:rPr>
              <a:t>Building a low bridge would have been safer for air traffic but then it would have blocked Denmark ships.</a:t>
            </a:r>
          </a:p>
          <a:p>
            <a:pPr marL="234315" indent="-234315" algn="just" fontAlgn="auto">
              <a:lnSpc>
                <a:spcPct val="90000"/>
              </a:lnSpc>
              <a:spcBef>
                <a:spcPts val="500"/>
              </a:spcBef>
              <a:spcAft>
                <a:spcPts val="0"/>
              </a:spcAft>
              <a:buFont typeface="Arial" panose="020B0604020202020204" pitchFamily="34" charset="0"/>
              <a:buChar char="•"/>
            </a:pPr>
            <a:r>
              <a:rPr lang="en-IN" altLang="en-US" sz="1900">
                <a:solidFill>
                  <a:srgbClr val="595959"/>
                </a:solidFill>
                <a:latin typeface="Times New Roman" panose="02020603050405020304" charset="0"/>
                <a:cs typeface="Times New Roman" panose="02020603050405020304" charset="0"/>
              </a:rPr>
              <a:t>There were specific demands relating to the monitoring of noise conditions, discharged water from the bridge, discharge of drain water from the tunnel and the calculation of the traffic emissions of greenhouse gases have been drawn up.</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14:presetBounceEnd="50000">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0"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4347210" y="3050540"/>
            <a:ext cx="7299325" cy="148780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Arial" panose="020B0604020202020204" pitchFamily="34" charset="0"/>
              <a:ea typeface="Arial" panose="020B0604020202020204" pitchFamily="34" charset="0"/>
            </a:endParaRPr>
          </a:p>
        </p:txBody>
      </p:sp>
      <p:sp>
        <p:nvSpPr>
          <p:cNvPr id="67" name="矩形 66"/>
          <p:cNvSpPr/>
          <p:nvPr/>
        </p:nvSpPr>
        <p:spPr>
          <a:xfrm>
            <a:off x="4347210" y="3354070"/>
            <a:ext cx="7301865" cy="880110"/>
          </a:xfrm>
          <a:prstGeom prst="rect">
            <a:avLst/>
          </a:prstGeom>
        </p:spPr>
        <p:txBody>
          <a:bodyPr wrap="square">
            <a:spAutoFit/>
          </a:bodyPr>
          <a:lstStyle/>
          <a:p>
            <a:pPr algn="just" defTabSz="913765">
              <a:lnSpc>
                <a:spcPct val="90000"/>
              </a:lnSpc>
              <a:spcBef>
                <a:spcPts val="0"/>
              </a:spcBef>
              <a:spcAft>
                <a:spcPts val="800"/>
              </a:spcAft>
            </a:pPr>
            <a:r>
              <a:rPr lang="zh-CN" altLang="en-US" sz="1900" dirty="0">
                <a:solidFill>
                  <a:schemeClr val="bg1"/>
                </a:solidFill>
                <a:latin typeface="Times New Roman" panose="02020603050405020304" charset="0"/>
                <a:ea typeface="Arial" panose="020B0604020202020204" pitchFamily="34" charset="0"/>
                <a:cs typeface="Times New Roman" panose="02020603050405020304" charset="0"/>
                <a:sym typeface="+mn-ea"/>
              </a:rPr>
              <a:t>The bi-national Swedish-Danish region has a</a:t>
            </a:r>
            <a:r>
              <a:rPr lang="en-IN" altLang="zh-CN" sz="1900" dirty="0">
                <a:solidFill>
                  <a:schemeClr val="bg1"/>
                </a:solidFill>
                <a:latin typeface="Times New Roman" panose="02020603050405020304" charset="0"/>
                <a:ea typeface="Arial" panose="020B0604020202020204" pitchFamily="34" charset="0"/>
                <a:cs typeface="Times New Roman" panose="02020603050405020304" charset="0"/>
                <a:sym typeface="+mn-ea"/>
              </a:rPr>
              <a:t> </a:t>
            </a:r>
            <a:r>
              <a:rPr lang="zh-CN" altLang="en-US" sz="1900" dirty="0">
                <a:solidFill>
                  <a:schemeClr val="bg1"/>
                </a:solidFill>
                <a:latin typeface="Times New Roman" panose="02020603050405020304" charset="0"/>
                <a:ea typeface="Arial" panose="020B0604020202020204" pitchFamily="34" charset="0"/>
                <a:cs typeface="Times New Roman" panose="02020603050405020304" charset="0"/>
                <a:sym typeface="+mn-ea"/>
              </a:rPr>
              <a:t>long history of cross-border interactions and co-operation. The opening of </a:t>
            </a:r>
            <a:r>
              <a:rPr lang="en-IN" altLang="zh-CN" sz="1900" dirty="0">
                <a:solidFill>
                  <a:schemeClr val="bg1"/>
                </a:solidFill>
                <a:latin typeface="Times New Roman" panose="02020603050405020304" charset="0"/>
                <a:ea typeface="Arial" panose="020B0604020202020204" pitchFamily="34" charset="0"/>
                <a:cs typeface="Times New Roman" panose="02020603050405020304" charset="0"/>
                <a:sym typeface="+mn-ea"/>
              </a:rPr>
              <a:t>Oresund</a:t>
            </a:r>
            <a:r>
              <a:rPr lang="zh-CN" altLang="en-US" sz="1900" dirty="0">
                <a:solidFill>
                  <a:schemeClr val="bg1"/>
                </a:solidFill>
                <a:latin typeface="Times New Roman" panose="02020603050405020304" charset="0"/>
                <a:ea typeface="Arial" panose="020B0604020202020204" pitchFamily="34" charset="0"/>
                <a:cs typeface="Times New Roman" panose="02020603050405020304" charset="0"/>
                <a:sym typeface="+mn-ea"/>
              </a:rPr>
              <a:t> bridge between the two</a:t>
            </a:r>
            <a:r>
              <a:rPr lang="en-IN" altLang="zh-CN" sz="1900" dirty="0">
                <a:solidFill>
                  <a:schemeClr val="bg1"/>
                </a:solidFill>
                <a:latin typeface="Times New Roman" panose="02020603050405020304" charset="0"/>
                <a:ea typeface="Arial" panose="020B0604020202020204" pitchFamily="34" charset="0"/>
                <a:cs typeface="Times New Roman" panose="02020603050405020304" charset="0"/>
                <a:sym typeface="+mn-ea"/>
              </a:rPr>
              <a:t> </a:t>
            </a:r>
            <a:r>
              <a:rPr lang="zh-CN" altLang="en-US" sz="1900" dirty="0">
                <a:solidFill>
                  <a:schemeClr val="bg1"/>
                </a:solidFill>
                <a:latin typeface="Times New Roman" panose="02020603050405020304" charset="0"/>
                <a:ea typeface="Arial" panose="020B0604020202020204" pitchFamily="34" charset="0"/>
                <a:cs typeface="Times New Roman" panose="02020603050405020304" charset="0"/>
                <a:sym typeface="+mn-ea"/>
              </a:rPr>
              <a:t>countries in 2000 gave a strong boost to the integration process</a:t>
            </a:r>
            <a:r>
              <a:rPr lang="en-IN" altLang="zh-CN" sz="1900" dirty="0">
                <a:solidFill>
                  <a:schemeClr val="bg1"/>
                </a:solidFill>
                <a:latin typeface="Times New Roman" panose="02020603050405020304" charset="0"/>
                <a:ea typeface="Arial" panose="020B0604020202020204" pitchFamily="34" charset="0"/>
                <a:cs typeface="Times New Roman" panose="02020603050405020304" charset="0"/>
                <a:sym typeface="+mn-ea"/>
              </a:rPr>
              <a:t>.</a:t>
            </a:r>
            <a:endParaRPr lang="zh-CN" altLang="en-US" sz="1900" dirty="0">
              <a:solidFill>
                <a:schemeClr val="bg1"/>
              </a:solidFill>
              <a:latin typeface="Times New Roman" panose="02020603050405020304" charset="0"/>
              <a:ea typeface="Arial" panose="020B0604020202020204" pitchFamily="34" charset="0"/>
              <a:cs typeface="Times New Roman" panose="02020603050405020304" charset="0"/>
            </a:endParaRPr>
          </a:p>
        </p:txBody>
      </p:sp>
      <p:sp>
        <p:nvSpPr>
          <p:cNvPr id="68" name="矩形 67"/>
          <p:cNvSpPr/>
          <p:nvPr/>
        </p:nvSpPr>
        <p:spPr>
          <a:xfrm>
            <a:off x="6080125" y="1768475"/>
            <a:ext cx="5492750" cy="1143000"/>
          </a:xfrm>
          <a:prstGeom prst="rect">
            <a:avLst/>
          </a:prstGeom>
        </p:spPr>
        <p:txBody>
          <a:bodyPr wrap="square">
            <a:spAutoFit/>
          </a:bodyPr>
          <a:lstStyle/>
          <a:p>
            <a:pPr algn="just" defTabSz="913765">
              <a:lnSpc>
                <a:spcPct val="90000"/>
              </a:lnSpc>
              <a:spcBef>
                <a:spcPts val="0"/>
              </a:spcBef>
              <a:spcAft>
                <a:spcPts val="800"/>
              </a:spcAft>
            </a:pPr>
            <a:r>
              <a:rPr lang="zh-CN" altLang="en-US" sz="1900" dirty="0">
                <a:solidFill>
                  <a:srgbClr val="3B3838"/>
                </a:solidFill>
                <a:latin typeface="Times New Roman" panose="02020603050405020304" charset="0"/>
                <a:ea typeface="Arial" panose="020B0604020202020204" pitchFamily="34" charset="0"/>
                <a:cs typeface="Times New Roman" panose="02020603050405020304" charset="0"/>
              </a:rPr>
              <a:t>The</a:t>
            </a:r>
            <a:r>
              <a:rPr lang="en-IN" altLang="zh-CN" sz="1900" dirty="0">
                <a:solidFill>
                  <a:srgbClr val="3B3838"/>
                </a:solidFill>
                <a:latin typeface="Times New Roman" panose="02020603050405020304" charset="0"/>
                <a:ea typeface="Arial" panose="020B0604020202020204" pitchFamily="34" charset="0"/>
                <a:cs typeface="Times New Roman" panose="02020603050405020304" charset="0"/>
              </a:rPr>
              <a:t> </a:t>
            </a:r>
            <a:r>
              <a:rPr lang="zh-CN" altLang="en-US" sz="1900" dirty="0">
                <a:solidFill>
                  <a:srgbClr val="3B3838"/>
                </a:solidFill>
                <a:latin typeface="Times New Roman" panose="02020603050405020304" charset="0"/>
                <a:ea typeface="Arial" panose="020B0604020202020204" pitchFamily="34" charset="0"/>
                <a:cs typeface="Times New Roman" panose="02020603050405020304" charset="0"/>
              </a:rPr>
              <a:t>Øresund Bridge has resulted in a strong reduction</a:t>
            </a:r>
            <a:r>
              <a:rPr lang="en-IN" altLang="zh-CN" sz="1900" dirty="0">
                <a:solidFill>
                  <a:srgbClr val="3B3838"/>
                </a:solidFill>
                <a:latin typeface="Times New Roman" panose="02020603050405020304" charset="0"/>
                <a:ea typeface="Arial" panose="020B0604020202020204" pitchFamily="34" charset="0"/>
                <a:cs typeface="Times New Roman" panose="02020603050405020304" charset="0"/>
              </a:rPr>
              <a:t> </a:t>
            </a:r>
            <a:r>
              <a:rPr lang="zh-CN" altLang="en-US" sz="1900" dirty="0">
                <a:solidFill>
                  <a:srgbClr val="3B3838"/>
                </a:solidFill>
                <a:latin typeface="Times New Roman" panose="02020603050405020304" charset="0"/>
                <a:ea typeface="Arial" panose="020B0604020202020204" pitchFamily="34" charset="0"/>
                <a:cs typeface="Times New Roman" panose="02020603050405020304" charset="0"/>
              </a:rPr>
              <a:t>in the emission of greenhouse gases from traffic</a:t>
            </a:r>
            <a:r>
              <a:rPr lang="en-IN" altLang="zh-CN" sz="1900" dirty="0">
                <a:solidFill>
                  <a:srgbClr val="3B3838"/>
                </a:solidFill>
                <a:latin typeface="Times New Roman" panose="02020603050405020304" charset="0"/>
                <a:ea typeface="Arial" panose="020B0604020202020204" pitchFamily="34" charset="0"/>
                <a:cs typeface="Times New Roman" panose="02020603050405020304" charset="0"/>
              </a:rPr>
              <a:t> </a:t>
            </a:r>
            <a:r>
              <a:rPr lang="zh-CN" altLang="en-US" sz="1900" dirty="0">
                <a:solidFill>
                  <a:srgbClr val="3B3838"/>
                </a:solidFill>
                <a:latin typeface="Times New Roman" panose="02020603050405020304" charset="0"/>
                <a:ea typeface="Arial" panose="020B0604020202020204" pitchFamily="34" charset="0"/>
                <a:cs typeface="Times New Roman" panose="02020603050405020304" charset="0"/>
              </a:rPr>
              <a:t>across Øresund as compared to the ferry services</a:t>
            </a:r>
            <a:r>
              <a:rPr lang="en-IN" altLang="zh-CN" sz="1900" dirty="0">
                <a:solidFill>
                  <a:srgbClr val="3B3838"/>
                </a:solidFill>
                <a:latin typeface="Times New Roman" panose="02020603050405020304" charset="0"/>
                <a:ea typeface="Arial" panose="020B0604020202020204" pitchFamily="34" charset="0"/>
                <a:cs typeface="Times New Roman" panose="02020603050405020304" charset="0"/>
              </a:rPr>
              <a:t> </a:t>
            </a:r>
            <a:r>
              <a:rPr lang="zh-CN" altLang="en-US" sz="1900" dirty="0">
                <a:solidFill>
                  <a:srgbClr val="3B3838"/>
                </a:solidFill>
                <a:latin typeface="Times New Roman" panose="02020603050405020304" charset="0"/>
                <a:ea typeface="Arial" panose="020B0604020202020204" pitchFamily="34" charset="0"/>
                <a:cs typeface="Times New Roman" panose="02020603050405020304" charset="0"/>
              </a:rPr>
              <a:t>before the link was established.</a:t>
            </a:r>
          </a:p>
        </p:txBody>
      </p:sp>
      <p:sp>
        <p:nvSpPr>
          <p:cNvPr id="69" name="矩形 68"/>
          <p:cNvSpPr/>
          <p:nvPr/>
        </p:nvSpPr>
        <p:spPr>
          <a:xfrm>
            <a:off x="6093460" y="4678045"/>
            <a:ext cx="5409565" cy="1143000"/>
          </a:xfrm>
          <a:prstGeom prst="rect">
            <a:avLst/>
          </a:prstGeom>
        </p:spPr>
        <p:txBody>
          <a:bodyPr wrap="square">
            <a:spAutoFit/>
          </a:bodyPr>
          <a:lstStyle/>
          <a:p>
            <a:pPr algn="just" defTabSz="913765">
              <a:lnSpc>
                <a:spcPct val="90000"/>
              </a:lnSpc>
              <a:spcBef>
                <a:spcPts val="0"/>
              </a:spcBef>
              <a:spcAft>
                <a:spcPts val="800"/>
              </a:spcAft>
            </a:pPr>
            <a:r>
              <a:rPr lang="en-IN" altLang="zh-CN" sz="1900" dirty="0">
                <a:solidFill>
                  <a:srgbClr val="3B3838"/>
                </a:solidFill>
                <a:latin typeface="Times New Roman" panose="02020603050405020304" charset="0"/>
                <a:ea typeface="Arial" panose="020B0604020202020204" pitchFamily="34" charset="0"/>
                <a:cs typeface="Times New Roman" panose="02020603050405020304" charset="0"/>
              </a:rPr>
              <a:t>Construction of Oresund bridge has increased circular mobility between two regions. It helped to reduce the shortage of labor in Denmark and has boosted the property market in Sweden.</a:t>
            </a:r>
          </a:p>
        </p:txBody>
      </p:sp>
      <p:sp>
        <p:nvSpPr>
          <p:cNvPr id="45" name="Rectangle 39"/>
          <p:cNvSpPr>
            <a:spLocks noChangeArrowheads="1"/>
          </p:cNvSpPr>
          <p:nvPr/>
        </p:nvSpPr>
        <p:spPr bwMode="auto">
          <a:xfrm>
            <a:off x="1425575" y="386715"/>
            <a:ext cx="6771640" cy="53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IN" altLang="en-US" sz="2900" b="1" dirty="0">
                <a:solidFill>
                  <a:srgbClr val="3E4349"/>
                </a:solidFill>
                <a:latin typeface="Arial Rounded MT Bold" panose="020F0704030504030204" charset="0"/>
                <a:ea typeface="Arial" panose="020B0604020202020204" pitchFamily="34" charset="0"/>
                <a:cs typeface="Arial Rounded MT Bold" panose="020F0704030504030204" charset="0"/>
              </a:rPr>
              <a:t>ADVANTAGES OF ORESUND BRIDGE</a:t>
            </a:r>
          </a:p>
        </p:txBody>
      </p:sp>
      <p:sp>
        <p:nvSpPr>
          <p:cNvPr id="16" name="矩形 15"/>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Picture 1" descr="i1"/>
          <p:cNvPicPr>
            <a:picLocks noChangeAspect="1"/>
          </p:cNvPicPr>
          <p:nvPr/>
        </p:nvPicPr>
        <p:blipFill>
          <a:blip r:embed="rId3"/>
          <a:stretch>
            <a:fillRect/>
          </a:stretch>
        </p:blipFill>
        <p:spPr>
          <a:xfrm>
            <a:off x="708660" y="1423035"/>
            <a:ext cx="1682750" cy="1488440"/>
          </a:xfrm>
          <a:prstGeom prst="rect">
            <a:avLst/>
          </a:prstGeom>
        </p:spPr>
      </p:pic>
      <p:pic>
        <p:nvPicPr>
          <p:cNvPr id="3" name="Picture 2" descr="i2"/>
          <p:cNvPicPr>
            <a:picLocks noChangeAspect="1"/>
          </p:cNvPicPr>
          <p:nvPr/>
        </p:nvPicPr>
        <p:blipFill>
          <a:blip r:embed="rId4"/>
          <a:stretch>
            <a:fillRect/>
          </a:stretch>
        </p:blipFill>
        <p:spPr>
          <a:xfrm>
            <a:off x="4347845" y="1422400"/>
            <a:ext cx="1671955" cy="1488440"/>
          </a:xfrm>
          <a:prstGeom prst="rect">
            <a:avLst/>
          </a:prstGeom>
        </p:spPr>
      </p:pic>
      <p:pic>
        <p:nvPicPr>
          <p:cNvPr id="103" name="Picture 102"/>
          <p:cNvPicPr/>
          <p:nvPr/>
        </p:nvPicPr>
        <p:blipFill>
          <a:blip r:embed="rId5"/>
          <a:stretch>
            <a:fillRect/>
          </a:stretch>
        </p:blipFill>
        <p:spPr>
          <a:xfrm>
            <a:off x="708025" y="3044825"/>
            <a:ext cx="1683385" cy="1484630"/>
          </a:xfrm>
          <a:prstGeom prst="rect">
            <a:avLst/>
          </a:prstGeom>
          <a:noFill/>
          <a:ln w="9525">
            <a:noFill/>
          </a:ln>
          <a:effectLst/>
        </p:spPr>
      </p:pic>
      <p:pic>
        <p:nvPicPr>
          <p:cNvPr id="4" name="Picture 3" descr="pic013"/>
          <p:cNvPicPr>
            <a:picLocks noChangeAspect="1"/>
          </p:cNvPicPr>
          <p:nvPr/>
        </p:nvPicPr>
        <p:blipFill>
          <a:blip r:embed="rId6"/>
          <a:stretch>
            <a:fillRect/>
          </a:stretch>
        </p:blipFill>
        <p:spPr>
          <a:xfrm>
            <a:off x="2524760" y="4669790"/>
            <a:ext cx="1688465" cy="1495425"/>
          </a:xfrm>
          <a:prstGeom prst="rect">
            <a:avLst/>
          </a:prstGeom>
          <a:effectLst/>
        </p:spPr>
      </p:pic>
      <p:pic>
        <p:nvPicPr>
          <p:cNvPr id="5" name="Picture 4" descr="bridgepylons"/>
          <p:cNvPicPr>
            <a:picLocks noChangeAspect="1"/>
          </p:cNvPicPr>
          <p:nvPr/>
        </p:nvPicPr>
        <p:blipFill>
          <a:blip r:embed="rId7"/>
          <a:stretch>
            <a:fillRect/>
          </a:stretch>
        </p:blipFill>
        <p:spPr>
          <a:xfrm>
            <a:off x="695325" y="4677410"/>
            <a:ext cx="1696085" cy="1487805"/>
          </a:xfrm>
          <a:prstGeom prst="rect">
            <a:avLst/>
          </a:prstGeom>
          <a:effectLst/>
        </p:spPr>
      </p:pic>
      <p:pic>
        <p:nvPicPr>
          <p:cNvPr id="7" name="Picture 6" descr="symbol"/>
          <p:cNvPicPr>
            <a:picLocks noChangeAspect="1"/>
          </p:cNvPicPr>
          <p:nvPr/>
        </p:nvPicPr>
        <p:blipFill>
          <a:blip r:embed="rId8"/>
          <a:stretch>
            <a:fillRect/>
          </a:stretch>
        </p:blipFill>
        <p:spPr>
          <a:xfrm>
            <a:off x="2529205" y="3044190"/>
            <a:ext cx="1682750" cy="1478915"/>
          </a:xfrm>
          <a:prstGeom prst="rect">
            <a:avLst/>
          </a:prstGeom>
        </p:spPr>
      </p:pic>
      <p:pic>
        <p:nvPicPr>
          <p:cNvPr id="8" name="Picture 7" descr="civil2"/>
          <p:cNvPicPr>
            <a:picLocks noChangeAspect="1"/>
          </p:cNvPicPr>
          <p:nvPr/>
        </p:nvPicPr>
        <p:blipFill>
          <a:blip r:embed="rId9"/>
          <a:stretch>
            <a:fillRect/>
          </a:stretch>
        </p:blipFill>
        <p:spPr>
          <a:xfrm>
            <a:off x="2528570" y="1430020"/>
            <a:ext cx="1682115" cy="1467485"/>
          </a:xfrm>
          <a:prstGeom prst="rect">
            <a:avLst/>
          </a:prstGeom>
        </p:spPr>
      </p:pic>
      <p:pic>
        <p:nvPicPr>
          <p:cNvPr id="9" name="Picture 8" descr="i3"/>
          <p:cNvPicPr>
            <a:picLocks noChangeAspect="1"/>
          </p:cNvPicPr>
          <p:nvPr/>
        </p:nvPicPr>
        <p:blipFill>
          <a:blip r:embed="rId10"/>
          <a:stretch>
            <a:fillRect/>
          </a:stretch>
        </p:blipFill>
        <p:spPr>
          <a:xfrm>
            <a:off x="4346575" y="4677410"/>
            <a:ext cx="1670050" cy="14738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0000">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14:bounceEnd="50000">
                                          <p:cBhvr additive="base">
                                            <p:cTn id="7" dur="500" fill="hold"/>
                                            <p:tgtEl>
                                              <p:spTgt spid="4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4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1+#ppt_w/2"/>
                                              </p:val>
                                            </p:tav>
                                            <p:tav tm="100000">
                                              <p:val>
                                                <p:strVal val="#ppt_x"/>
                                              </p:val>
                                            </p:tav>
                                          </p:tavLst>
                                        </p:anim>
                                        <p:anim calcmode="lin" valueType="num">
                                          <p:cBhvr additive="base">
                                            <p:cTn id="17" dur="500" fill="hold"/>
                                            <p:tgtEl>
                                              <p:spTgt spid="68"/>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1+#ppt_w/2"/>
                                              </p:val>
                                            </p:tav>
                                            <p:tav tm="100000">
                                              <p:val>
                                                <p:strVal val="#ppt_x"/>
                                              </p:val>
                                            </p:tav>
                                          </p:tavLst>
                                        </p:anim>
                                        <p:anim calcmode="lin" valueType="num">
                                          <p:cBhvr additive="base">
                                            <p:cTn id="21" dur="500" fill="hold"/>
                                            <p:tgtEl>
                                              <p:spTgt spid="69"/>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67" grpId="0"/>
          <p:bldP spid="68" grpId="0"/>
          <p:bldP spid="69"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1+#ppt_w/2"/>
                                              </p:val>
                                            </p:tav>
                                            <p:tav tm="100000">
                                              <p:val>
                                                <p:strVal val="#ppt_x"/>
                                              </p:val>
                                            </p:tav>
                                          </p:tavLst>
                                        </p:anim>
                                        <p:anim calcmode="lin" valueType="num">
                                          <p:cBhvr additive="base">
                                            <p:cTn id="17" dur="500" fill="hold"/>
                                            <p:tgtEl>
                                              <p:spTgt spid="68"/>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1+#ppt_w/2"/>
                                              </p:val>
                                            </p:tav>
                                            <p:tav tm="100000">
                                              <p:val>
                                                <p:strVal val="#ppt_x"/>
                                              </p:val>
                                            </p:tav>
                                          </p:tavLst>
                                        </p:anim>
                                        <p:anim calcmode="lin" valueType="num">
                                          <p:cBhvr additive="base">
                                            <p:cTn id="21" dur="500" fill="hold"/>
                                            <p:tgtEl>
                                              <p:spTgt spid="69"/>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67" grpId="0"/>
          <p:bldP spid="68" grpId="0"/>
          <p:bldP spid="69" grpId="0"/>
          <p:bldP spid="45"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Screenrecorder-2022-01-31-12-57-05-435(0)">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635" y="0"/>
            <a:ext cx="12191365"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video>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6858000 h 6858000"/>
              <a:gd name="connsiteX2" fmla="*/ 0 w 12192000"/>
              <a:gd name="connsiteY2" fmla="*/ 6858000 h 6858000"/>
            </a:gdLst>
            <a:ahLst/>
            <a:cxnLst>
              <a:cxn ang="0">
                <a:pos x="connsiteX0" y="connsiteY0"/>
              </a:cxn>
              <a:cxn ang="0">
                <a:pos x="connsiteX1" y="connsiteY1"/>
              </a:cxn>
              <a:cxn ang="0">
                <a:pos x="connsiteX2" y="connsiteY2"/>
              </a:cxn>
            </a:cxnLst>
            <a:rect l="l" t="t" r="r" b="b"/>
            <a:pathLst>
              <a:path w="12192000" h="6858000">
                <a:moveTo>
                  <a:pt x="0" y="0"/>
                </a:moveTo>
                <a:lnTo>
                  <a:pt x="12192000" y="6858000"/>
                </a:lnTo>
                <a:lnTo>
                  <a:pt x="0" y="6858000"/>
                </a:lnTo>
                <a:close/>
              </a:path>
            </a:pathLst>
          </a:custGeom>
          <a:ln>
            <a:noFill/>
          </a:ln>
        </p:spPr>
      </p:pic>
      <p:sp>
        <p:nvSpPr>
          <p:cNvPr id="6" name="直角三角形 5"/>
          <p:cNvSpPr/>
          <p:nvPr/>
        </p:nvSpPr>
        <p:spPr>
          <a:xfrm flipV="1">
            <a:off x="0" y="0"/>
            <a:ext cx="6096000" cy="3429000"/>
          </a:xfrm>
          <a:prstGeom prst="rtTriangle">
            <a:avLst/>
          </a:prstGeom>
          <a:solidFill>
            <a:srgbClr val="155D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7443470" y="1793875"/>
            <a:ext cx="3860800" cy="76200"/>
          </a:xfrm>
          <a:prstGeom prst="rect">
            <a:avLst/>
          </a:prstGeom>
          <a:gradFill>
            <a:gsLst>
              <a:gs pos="0">
                <a:schemeClr val="bg1"/>
              </a:gs>
              <a:gs pos="62000">
                <a:srgbClr val="0E2557"/>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文本框 1"/>
          <p:cNvSpPr txBox="1"/>
          <p:nvPr/>
        </p:nvSpPr>
        <p:spPr>
          <a:xfrm>
            <a:off x="7595870" y="1870075"/>
            <a:ext cx="3556000" cy="922020"/>
          </a:xfrm>
          <a:prstGeom prst="rect">
            <a:avLst/>
          </a:prstGeom>
          <a:noFill/>
        </p:spPr>
        <p:txBody>
          <a:bodyPr wrap="square" rtlCol="0">
            <a:spAutoFit/>
          </a:bodyPr>
          <a:lstStyle/>
          <a:p>
            <a:r>
              <a:rPr lang="en-US" altLang="zh-CN" sz="5400">
                <a:gradFill>
                  <a:gsLst>
                    <a:gs pos="0">
                      <a:schemeClr val="bg1"/>
                    </a:gs>
                    <a:gs pos="50000">
                      <a:srgbClr val="012D86"/>
                    </a:gs>
                  </a:gsLst>
                  <a:lin ang="16200000" scaled="0"/>
                </a:gradFill>
              </a:rPr>
              <a:t>THANK YOU</a:t>
            </a:r>
          </a:p>
        </p:txBody>
      </p:sp>
      <p:pic>
        <p:nvPicPr>
          <p:cNvPr id="7" name="Picture 6" descr="hii"/>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085" y="647700"/>
            <a:ext cx="5166360" cy="1146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53"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1511228" y="2377491"/>
            <a:ext cx="16627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lang="en-IN" altLang="zh-CN" sz="4000" b="1" dirty="0">
                <a:solidFill>
                  <a:schemeClr val="tx1"/>
                </a:solidFill>
                <a:ea typeface="Arial" panose="020B0604020202020204" pitchFamily="34" charset="0"/>
              </a:rPr>
              <a:t>INDEX</a:t>
            </a:r>
          </a:p>
        </p:txBody>
      </p:sp>
      <p:sp>
        <p:nvSpPr>
          <p:cNvPr id="18" name="Rectangle 32"/>
          <p:cNvSpPr>
            <a:spLocks noChangeArrowheads="1"/>
          </p:cNvSpPr>
          <p:nvPr/>
        </p:nvSpPr>
        <p:spPr bwMode="auto">
          <a:xfrm>
            <a:off x="1543612" y="2992910"/>
            <a:ext cx="1597679"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b="0" i="0" u="none" strike="noStrike" cap="none" normalizeH="0" baseline="0" dirty="0">
                <a:ln>
                  <a:noFill/>
                </a:ln>
                <a:solidFill>
                  <a:schemeClr val="tx1"/>
                </a:solidFill>
                <a:effectLst/>
                <a:ea typeface="Arial" panose="020B0604020202020204" pitchFamily="34" charset="0"/>
              </a:rPr>
              <a:t>CONTENTS</a:t>
            </a:r>
          </a:p>
        </p:txBody>
      </p:sp>
      <p:sp>
        <p:nvSpPr>
          <p:cNvPr id="19" name="Line 36"/>
          <p:cNvSpPr>
            <a:spLocks noChangeShapeType="1"/>
          </p:cNvSpPr>
          <p:nvPr/>
        </p:nvSpPr>
        <p:spPr bwMode="auto">
          <a:xfrm flipV="1">
            <a:off x="1449705" y="2931795"/>
            <a:ext cx="1851660" cy="17145"/>
          </a:xfrm>
          <a:prstGeom prst="line">
            <a:avLst/>
          </a:prstGeom>
          <a:noFill/>
          <a:ln w="12700" cap="flat">
            <a:solidFill>
              <a:schemeClr val="tx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5170805" y="852805"/>
            <a:ext cx="3078480" cy="4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900" dirty="0">
                <a:solidFill>
                  <a:schemeClr val="tx1">
                    <a:lumMod val="65000"/>
                    <a:lumOff val="35000"/>
                  </a:schemeClr>
                </a:solidFill>
                <a:latin typeface="Arial Rounded MT Bold" panose="020F0704030504030204" charset="0"/>
                <a:cs typeface="Arial Rounded MT Bold" panose="020F0704030504030204" charset="0"/>
              </a:rPr>
              <a:t>INTRODUCTION</a:t>
            </a:r>
          </a:p>
        </p:txBody>
      </p:sp>
      <p:sp>
        <p:nvSpPr>
          <p:cNvPr id="21" name="TextBox 9"/>
          <p:cNvSpPr txBox="1"/>
          <p:nvPr/>
        </p:nvSpPr>
        <p:spPr>
          <a:xfrm>
            <a:off x="4185147" y="673502"/>
            <a:ext cx="702436"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Arial" panose="020B0604020202020204" pitchFamily="34" charset="0"/>
              </a:rPr>
              <a:t>01</a:t>
            </a:r>
            <a:endParaRPr lang="zh-CN" altLang="en-US" sz="4400" dirty="0">
              <a:solidFill>
                <a:schemeClr val="tx1">
                  <a:lumMod val="65000"/>
                  <a:lumOff val="35000"/>
                </a:schemeClr>
              </a:solidFill>
              <a:latin typeface="Arial" panose="020B0604020202020204" pitchFamily="34" charset="0"/>
            </a:endParaRPr>
          </a:p>
        </p:txBody>
      </p:sp>
      <p:cxnSp>
        <p:nvCxnSpPr>
          <p:cNvPr id="22" name="直接连接符 21"/>
          <p:cNvCxnSpPr/>
          <p:nvPr/>
        </p:nvCxnSpPr>
        <p:spPr>
          <a:xfrm>
            <a:off x="5029161" y="817422"/>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Rectangle 39"/>
          <p:cNvSpPr>
            <a:spLocks noChangeArrowheads="1"/>
          </p:cNvSpPr>
          <p:nvPr/>
        </p:nvSpPr>
        <p:spPr bwMode="auto">
          <a:xfrm>
            <a:off x="5170753" y="1908537"/>
            <a:ext cx="2232248" cy="4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sz="2900" dirty="0">
                <a:solidFill>
                  <a:schemeClr val="tx1">
                    <a:lumMod val="65000"/>
                    <a:lumOff val="35000"/>
                  </a:schemeClr>
                </a:solidFill>
                <a:latin typeface="Arial Rounded MT Bold" panose="020F0704030504030204" charset="0"/>
                <a:ea typeface="Arial" panose="020B0604020202020204" pitchFamily="34" charset="0"/>
                <a:cs typeface="Arial Rounded MT Bold" panose="020F0704030504030204" charset="0"/>
              </a:rPr>
              <a:t>HISTORY</a:t>
            </a:r>
          </a:p>
        </p:txBody>
      </p:sp>
      <p:sp>
        <p:nvSpPr>
          <p:cNvPr id="24" name="TextBox 12"/>
          <p:cNvSpPr txBox="1"/>
          <p:nvPr/>
        </p:nvSpPr>
        <p:spPr>
          <a:xfrm>
            <a:off x="4150683" y="1732682"/>
            <a:ext cx="771365"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Arial" panose="020B0604020202020204" pitchFamily="34" charset="0"/>
              </a:rPr>
              <a:t>02</a:t>
            </a:r>
            <a:endParaRPr lang="zh-CN" altLang="en-US" sz="4400" dirty="0">
              <a:solidFill>
                <a:schemeClr val="tx1">
                  <a:lumMod val="65000"/>
                  <a:lumOff val="35000"/>
                </a:schemeClr>
              </a:solidFill>
              <a:latin typeface="Arial" panose="020B0604020202020204" pitchFamily="34" charset="0"/>
            </a:endParaRPr>
          </a:p>
        </p:txBody>
      </p:sp>
      <p:cxnSp>
        <p:nvCxnSpPr>
          <p:cNvPr id="25" name="直接连接符 24"/>
          <p:cNvCxnSpPr/>
          <p:nvPr/>
        </p:nvCxnSpPr>
        <p:spPr>
          <a:xfrm>
            <a:off x="5029161" y="1876602"/>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Rectangle 39"/>
          <p:cNvSpPr>
            <a:spLocks noChangeArrowheads="1"/>
          </p:cNvSpPr>
          <p:nvPr/>
        </p:nvSpPr>
        <p:spPr bwMode="auto">
          <a:xfrm>
            <a:off x="5172075" y="2994660"/>
            <a:ext cx="4088765" cy="4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900" dirty="0">
                <a:solidFill>
                  <a:schemeClr val="tx1">
                    <a:lumMod val="65000"/>
                    <a:lumOff val="35000"/>
                  </a:schemeClr>
                </a:solidFill>
                <a:latin typeface="Arial Rounded MT Bold" panose="020F0704030504030204" charset="0"/>
                <a:cs typeface="Arial Rounded MT Bold" panose="020F0704030504030204" charset="0"/>
              </a:rPr>
              <a:t>ROLE OF ENGINEERS</a:t>
            </a:r>
          </a:p>
        </p:txBody>
      </p:sp>
      <p:sp>
        <p:nvSpPr>
          <p:cNvPr id="27" name="TextBox 18"/>
          <p:cNvSpPr txBox="1"/>
          <p:nvPr/>
        </p:nvSpPr>
        <p:spPr>
          <a:xfrm>
            <a:off x="4142667" y="2829962"/>
            <a:ext cx="787396"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Arial" panose="020B0604020202020204" pitchFamily="34" charset="0"/>
              </a:rPr>
              <a:t>03</a:t>
            </a:r>
            <a:endParaRPr lang="zh-CN" altLang="en-US" sz="4400" dirty="0">
              <a:solidFill>
                <a:schemeClr val="tx1">
                  <a:lumMod val="65000"/>
                  <a:lumOff val="35000"/>
                </a:schemeClr>
              </a:solidFill>
              <a:latin typeface="Arial" panose="020B0604020202020204" pitchFamily="34" charset="0"/>
            </a:endParaRPr>
          </a:p>
        </p:txBody>
      </p:sp>
      <p:cxnSp>
        <p:nvCxnSpPr>
          <p:cNvPr id="28" name="直接连接符 27"/>
          <p:cNvCxnSpPr/>
          <p:nvPr/>
        </p:nvCxnSpPr>
        <p:spPr>
          <a:xfrm>
            <a:off x="5029161" y="2973882"/>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Rectangle 39"/>
          <p:cNvSpPr>
            <a:spLocks noChangeArrowheads="1"/>
          </p:cNvSpPr>
          <p:nvPr/>
        </p:nvSpPr>
        <p:spPr bwMode="auto">
          <a:xfrm>
            <a:off x="5166360" y="4053205"/>
            <a:ext cx="4946015" cy="4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en-US" sz="2900" dirty="0">
                <a:solidFill>
                  <a:schemeClr val="tx1">
                    <a:lumMod val="65000"/>
                    <a:lumOff val="35000"/>
                  </a:schemeClr>
                </a:solidFill>
                <a:latin typeface="Arial Rounded MT Bold" panose="020F0704030504030204" charset="0"/>
                <a:cs typeface="Arial Rounded MT Bold" panose="020F0704030504030204" charset="0"/>
              </a:rPr>
              <a:t>ENVIRONMENTAL ISSUES</a:t>
            </a:r>
          </a:p>
        </p:txBody>
      </p:sp>
      <p:sp>
        <p:nvSpPr>
          <p:cNvPr id="30" name="TextBox 21"/>
          <p:cNvSpPr txBox="1"/>
          <p:nvPr/>
        </p:nvSpPr>
        <p:spPr>
          <a:xfrm>
            <a:off x="4151484" y="3889142"/>
            <a:ext cx="769763"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Arial" panose="020B0604020202020204" pitchFamily="34" charset="0"/>
              </a:rPr>
              <a:t>04</a:t>
            </a:r>
            <a:endParaRPr lang="zh-CN" altLang="en-US" sz="4400" dirty="0">
              <a:solidFill>
                <a:schemeClr val="tx1">
                  <a:lumMod val="65000"/>
                  <a:lumOff val="35000"/>
                </a:schemeClr>
              </a:solidFill>
              <a:latin typeface="Arial" panose="020B0604020202020204" pitchFamily="34" charset="0"/>
            </a:endParaRPr>
          </a:p>
        </p:txBody>
      </p:sp>
      <p:cxnSp>
        <p:nvCxnSpPr>
          <p:cNvPr id="31" name="直接连接符 30"/>
          <p:cNvCxnSpPr/>
          <p:nvPr/>
        </p:nvCxnSpPr>
        <p:spPr>
          <a:xfrm>
            <a:off x="5029161" y="4033062"/>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Rectangle 39"/>
          <p:cNvSpPr>
            <a:spLocks noChangeArrowheads="1"/>
          </p:cNvSpPr>
          <p:nvPr/>
        </p:nvSpPr>
        <p:spPr bwMode="auto">
          <a:xfrm>
            <a:off x="5172075" y="5111750"/>
            <a:ext cx="2661920" cy="4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900" dirty="0">
                <a:solidFill>
                  <a:schemeClr val="tx1">
                    <a:lumMod val="65000"/>
                    <a:lumOff val="35000"/>
                  </a:schemeClr>
                </a:solidFill>
                <a:latin typeface="Arial Rounded MT Bold" panose="020F0704030504030204" charset="0"/>
                <a:cs typeface="Arial Rounded MT Bold" panose="020F0704030504030204" charset="0"/>
              </a:rPr>
              <a:t>CONCLUSION</a:t>
            </a:r>
          </a:p>
        </p:txBody>
      </p:sp>
      <p:sp>
        <p:nvSpPr>
          <p:cNvPr id="3" name="TextBox 9"/>
          <p:cNvSpPr txBox="1"/>
          <p:nvPr/>
        </p:nvSpPr>
        <p:spPr>
          <a:xfrm>
            <a:off x="4134410" y="4948322"/>
            <a:ext cx="80391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Arial" panose="020B0604020202020204" pitchFamily="34" charset="0"/>
              </a:rPr>
              <a:t>0</a:t>
            </a:r>
            <a:r>
              <a:rPr lang="en-IN" altLang="en-US" sz="4400" dirty="0">
                <a:solidFill>
                  <a:schemeClr val="tx1">
                    <a:lumMod val="65000"/>
                    <a:lumOff val="35000"/>
                  </a:schemeClr>
                </a:solidFill>
                <a:latin typeface="Arial" panose="020B0604020202020204" pitchFamily="34" charset="0"/>
              </a:rPr>
              <a:t>5</a:t>
            </a:r>
          </a:p>
        </p:txBody>
      </p:sp>
      <p:cxnSp>
        <p:nvCxnSpPr>
          <p:cNvPr id="4" name="直接连接符 21"/>
          <p:cNvCxnSpPr/>
          <p:nvPr/>
        </p:nvCxnSpPr>
        <p:spPr>
          <a:xfrm>
            <a:off x="5029161" y="5092242"/>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par>
                                    <p:cTn id="19" presetID="53" presetClass="entr" presetSubtype="16" fill="hold" grpId="0" nodeType="withEffect">
                                      <p:stCondLst>
                                        <p:cond delay="11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1400"/>
                                      </p:stCondLst>
                                      <p:childTnLst>
                                        <p:animScale>
                                          <p:cBhvr>
                                            <p:cTn id="25" dur="150" fill="hold"/>
                                            <p:tgtEl>
                                              <p:spTgt spid="21"/>
                                            </p:tgtEl>
                                          </p:cBhvr>
                                          <p:by x="110000" y="110000"/>
                                        </p:animScale>
                                      </p:childTnLst>
                                    </p:cTn>
                                  </p:par>
                                  <p:par>
                                    <p:cTn id="26" presetID="2" presetClass="entr" presetSubtype="2" fill="hold" nodeType="withEffect" p14:presetBounceEnd="50000">
                                      <p:stCondLst>
                                        <p:cond delay="1400"/>
                                      </p:stCondLst>
                                      <p:childTnLst>
                                        <p:set>
                                          <p:cBhvr>
                                            <p:cTn id="27" dur="1" fill="hold">
                                              <p:stCondLst>
                                                <p:cond delay="0"/>
                                              </p:stCondLst>
                                            </p:cTn>
                                            <p:tgtEl>
                                              <p:spTgt spid="22"/>
                                            </p:tgtEl>
                                            <p:attrNameLst>
                                              <p:attrName>style.visibility</p:attrName>
                                            </p:attrNameLst>
                                          </p:cBhvr>
                                          <p:to>
                                            <p:strVal val="visible"/>
                                          </p:to>
                                        </p:set>
                                        <p:anim calcmode="lin" valueType="num" p14:bounceEnd="50000">
                                          <p:cBhvr additive="base">
                                            <p:cTn id="28"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9" dur="500" fill="hold"/>
                                            <p:tgtEl>
                                              <p:spTgt spid="2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50000">
                                      <p:stCondLst>
                                        <p:cond delay="1600"/>
                                      </p:stCondLst>
                                      <p:childTnLst>
                                        <p:set>
                                          <p:cBhvr>
                                            <p:cTn id="31" dur="1" fill="hold">
                                              <p:stCondLst>
                                                <p:cond delay="0"/>
                                              </p:stCondLst>
                                            </p:cTn>
                                            <p:tgtEl>
                                              <p:spTgt spid="20"/>
                                            </p:tgtEl>
                                            <p:attrNameLst>
                                              <p:attrName>style.visibility</p:attrName>
                                            </p:attrNameLst>
                                          </p:cBhvr>
                                          <p:to>
                                            <p:strVal val="visible"/>
                                          </p:to>
                                        </p:set>
                                        <p:anim calcmode="lin" valueType="num" p14:bounceEnd="50000">
                                          <p:cBhvr additive="base">
                                            <p:cTn id="32"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33" dur="500" fill="hold"/>
                                            <p:tgtEl>
                                              <p:spTgt spid="20"/>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2100"/>
                                      </p:stCondLst>
                                      <p:childTnLst>
                                        <p:set>
                                          <p:cBhvr>
                                            <p:cTn id="35" dur="1" fill="hold">
                                              <p:stCondLst>
                                                <p:cond delay="0"/>
                                              </p:stCondLst>
                                            </p:cTn>
                                            <p:tgtEl>
                                              <p:spTgt spid="24"/>
                                            </p:tgtEl>
                                            <p:attrNameLst>
                                              <p:attrName>style.visibility</p:attrName>
                                            </p:attrNameLst>
                                          </p:cBhvr>
                                          <p:to>
                                            <p:strVal val="visible"/>
                                          </p:to>
                                        </p:set>
                                        <p:anim calcmode="lin" valueType="num">
                                          <p:cBhvr>
                                            <p:cTn id="36" dur="300" fill="hold"/>
                                            <p:tgtEl>
                                              <p:spTgt spid="24"/>
                                            </p:tgtEl>
                                            <p:attrNameLst>
                                              <p:attrName>ppt_w</p:attrName>
                                            </p:attrNameLst>
                                          </p:cBhvr>
                                          <p:tavLst>
                                            <p:tav tm="0">
                                              <p:val>
                                                <p:fltVal val="0"/>
                                              </p:val>
                                            </p:tav>
                                            <p:tav tm="100000">
                                              <p:val>
                                                <p:strVal val="#ppt_w"/>
                                              </p:val>
                                            </p:tav>
                                          </p:tavLst>
                                        </p:anim>
                                        <p:anim calcmode="lin" valueType="num">
                                          <p:cBhvr>
                                            <p:cTn id="37" dur="300" fill="hold"/>
                                            <p:tgtEl>
                                              <p:spTgt spid="24"/>
                                            </p:tgtEl>
                                            <p:attrNameLst>
                                              <p:attrName>ppt_h</p:attrName>
                                            </p:attrNameLst>
                                          </p:cBhvr>
                                          <p:tavLst>
                                            <p:tav tm="0">
                                              <p:val>
                                                <p:fltVal val="0"/>
                                              </p:val>
                                            </p:tav>
                                            <p:tav tm="100000">
                                              <p:val>
                                                <p:strVal val="#ppt_h"/>
                                              </p:val>
                                            </p:tav>
                                          </p:tavLst>
                                        </p:anim>
                                        <p:animEffect transition="in" filter="fade">
                                          <p:cBhvr>
                                            <p:cTn id="38" dur="300"/>
                                            <p:tgtEl>
                                              <p:spTgt spid="24"/>
                                            </p:tgtEl>
                                          </p:cBhvr>
                                        </p:animEffect>
                                      </p:childTnLst>
                                    </p:cTn>
                                  </p:par>
                                  <p:par>
                                    <p:cTn id="39" presetID="6" presetClass="emph" presetSubtype="0" autoRev="1" fill="hold" grpId="1" nodeType="withEffect">
                                      <p:stCondLst>
                                        <p:cond delay="2400"/>
                                      </p:stCondLst>
                                      <p:childTnLst>
                                        <p:animScale>
                                          <p:cBhvr>
                                            <p:cTn id="40" dur="150" fill="hold"/>
                                            <p:tgtEl>
                                              <p:spTgt spid="24"/>
                                            </p:tgtEl>
                                          </p:cBhvr>
                                          <p:by x="110000" y="110000"/>
                                        </p:animScale>
                                      </p:childTnLst>
                                    </p:cTn>
                                  </p:par>
                                  <p:par>
                                    <p:cTn id="41" presetID="2" presetClass="entr" presetSubtype="2" fill="hold" nodeType="withEffect" p14:presetBounceEnd="50000">
                                      <p:stCondLst>
                                        <p:cond delay="2400"/>
                                      </p:stCondLst>
                                      <p:childTnLst>
                                        <p:set>
                                          <p:cBhvr>
                                            <p:cTn id="42" dur="1" fill="hold">
                                              <p:stCondLst>
                                                <p:cond delay="0"/>
                                              </p:stCondLst>
                                            </p:cTn>
                                            <p:tgtEl>
                                              <p:spTgt spid="25"/>
                                            </p:tgtEl>
                                            <p:attrNameLst>
                                              <p:attrName>style.visibility</p:attrName>
                                            </p:attrNameLst>
                                          </p:cBhvr>
                                          <p:to>
                                            <p:strVal val="visible"/>
                                          </p:to>
                                        </p:set>
                                        <p:anim calcmode="lin" valueType="num" p14:bounceEnd="50000">
                                          <p:cBhvr additive="base">
                                            <p:cTn id="43" dur="500" fill="hold"/>
                                            <p:tgtEl>
                                              <p:spTgt spid="25"/>
                                            </p:tgtEl>
                                            <p:attrNameLst>
                                              <p:attrName>ppt_x</p:attrName>
                                            </p:attrNameLst>
                                          </p:cBhvr>
                                          <p:tavLst>
                                            <p:tav tm="0">
                                              <p:val>
                                                <p:strVal val="1+#ppt_w/2"/>
                                              </p:val>
                                            </p:tav>
                                            <p:tav tm="100000">
                                              <p:val>
                                                <p:strVal val="#ppt_x"/>
                                              </p:val>
                                            </p:tav>
                                          </p:tavLst>
                                        </p:anim>
                                        <p:anim calcmode="lin" valueType="num" p14:bounceEnd="50000">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50000">
                                      <p:stCondLst>
                                        <p:cond delay="2600"/>
                                      </p:stCondLst>
                                      <p:childTnLst>
                                        <p:set>
                                          <p:cBhvr>
                                            <p:cTn id="46" dur="1" fill="hold">
                                              <p:stCondLst>
                                                <p:cond delay="0"/>
                                              </p:stCondLst>
                                            </p:cTn>
                                            <p:tgtEl>
                                              <p:spTgt spid="23"/>
                                            </p:tgtEl>
                                            <p:attrNameLst>
                                              <p:attrName>style.visibility</p:attrName>
                                            </p:attrNameLst>
                                          </p:cBhvr>
                                          <p:to>
                                            <p:strVal val="visible"/>
                                          </p:to>
                                        </p:set>
                                        <p:anim calcmode="lin" valueType="num" p14:bounceEnd="50000">
                                          <p:cBhvr additive="base">
                                            <p:cTn id="47" dur="500" fill="hold"/>
                                            <p:tgtEl>
                                              <p:spTgt spid="23"/>
                                            </p:tgtEl>
                                            <p:attrNameLst>
                                              <p:attrName>ppt_x</p:attrName>
                                            </p:attrNameLst>
                                          </p:cBhvr>
                                          <p:tavLst>
                                            <p:tav tm="0">
                                              <p:val>
                                                <p:strVal val="1+#ppt_w/2"/>
                                              </p:val>
                                            </p:tav>
                                            <p:tav tm="100000">
                                              <p:val>
                                                <p:strVal val="#ppt_x"/>
                                              </p:val>
                                            </p:tav>
                                          </p:tavLst>
                                        </p:anim>
                                        <p:anim calcmode="lin" valueType="num" p14:bounceEnd="50000">
                                          <p:cBhvr additive="base">
                                            <p:cTn id="48" dur="500" fill="hold"/>
                                            <p:tgtEl>
                                              <p:spTgt spid="23"/>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31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300" fill="hold"/>
                                            <p:tgtEl>
                                              <p:spTgt spid="27"/>
                                            </p:tgtEl>
                                            <p:attrNameLst>
                                              <p:attrName>ppt_w</p:attrName>
                                            </p:attrNameLst>
                                          </p:cBhvr>
                                          <p:tavLst>
                                            <p:tav tm="0">
                                              <p:val>
                                                <p:fltVal val="0"/>
                                              </p:val>
                                            </p:tav>
                                            <p:tav tm="100000">
                                              <p:val>
                                                <p:strVal val="#ppt_w"/>
                                              </p:val>
                                            </p:tav>
                                          </p:tavLst>
                                        </p:anim>
                                        <p:anim calcmode="lin" valueType="num">
                                          <p:cBhvr>
                                            <p:cTn id="52" dur="300" fill="hold"/>
                                            <p:tgtEl>
                                              <p:spTgt spid="27"/>
                                            </p:tgtEl>
                                            <p:attrNameLst>
                                              <p:attrName>ppt_h</p:attrName>
                                            </p:attrNameLst>
                                          </p:cBhvr>
                                          <p:tavLst>
                                            <p:tav tm="0">
                                              <p:val>
                                                <p:fltVal val="0"/>
                                              </p:val>
                                            </p:tav>
                                            <p:tav tm="100000">
                                              <p:val>
                                                <p:strVal val="#ppt_h"/>
                                              </p:val>
                                            </p:tav>
                                          </p:tavLst>
                                        </p:anim>
                                        <p:animEffect transition="in" filter="fade">
                                          <p:cBhvr>
                                            <p:cTn id="53" dur="300"/>
                                            <p:tgtEl>
                                              <p:spTgt spid="27"/>
                                            </p:tgtEl>
                                          </p:cBhvr>
                                        </p:animEffect>
                                      </p:childTnLst>
                                    </p:cTn>
                                  </p:par>
                                  <p:par>
                                    <p:cTn id="54" presetID="6" presetClass="emph" presetSubtype="0" autoRev="1" fill="hold" grpId="1" nodeType="withEffect">
                                      <p:stCondLst>
                                        <p:cond delay="3400"/>
                                      </p:stCondLst>
                                      <p:childTnLst>
                                        <p:animScale>
                                          <p:cBhvr>
                                            <p:cTn id="55" dur="150" fill="hold"/>
                                            <p:tgtEl>
                                              <p:spTgt spid="27"/>
                                            </p:tgtEl>
                                          </p:cBhvr>
                                          <p:by x="110000" y="110000"/>
                                        </p:animScale>
                                      </p:childTnLst>
                                    </p:cTn>
                                  </p:par>
                                  <p:par>
                                    <p:cTn id="56" presetID="2" presetClass="entr" presetSubtype="2" fill="hold" nodeType="withEffect" p14:presetBounceEnd="50000">
                                      <p:stCondLst>
                                        <p:cond delay="3400"/>
                                      </p:stCondLst>
                                      <p:childTnLst>
                                        <p:set>
                                          <p:cBhvr>
                                            <p:cTn id="57" dur="1" fill="hold">
                                              <p:stCondLst>
                                                <p:cond delay="0"/>
                                              </p:stCondLst>
                                            </p:cTn>
                                            <p:tgtEl>
                                              <p:spTgt spid="28"/>
                                            </p:tgtEl>
                                            <p:attrNameLst>
                                              <p:attrName>style.visibility</p:attrName>
                                            </p:attrNameLst>
                                          </p:cBhvr>
                                          <p:to>
                                            <p:strVal val="visible"/>
                                          </p:to>
                                        </p:set>
                                        <p:anim calcmode="lin" valueType="num" p14:bounceEnd="50000">
                                          <p:cBhvr additive="base">
                                            <p:cTn id="58" dur="5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59" dur="500" fill="hold"/>
                                            <p:tgtEl>
                                              <p:spTgt spid="28"/>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14:presetBounceEnd="50000">
                                      <p:stCondLst>
                                        <p:cond delay="3600"/>
                                      </p:stCondLst>
                                      <p:childTnLst>
                                        <p:set>
                                          <p:cBhvr>
                                            <p:cTn id="61" dur="1" fill="hold">
                                              <p:stCondLst>
                                                <p:cond delay="0"/>
                                              </p:stCondLst>
                                            </p:cTn>
                                            <p:tgtEl>
                                              <p:spTgt spid="26"/>
                                            </p:tgtEl>
                                            <p:attrNameLst>
                                              <p:attrName>style.visibility</p:attrName>
                                            </p:attrNameLst>
                                          </p:cBhvr>
                                          <p:to>
                                            <p:strVal val="visible"/>
                                          </p:to>
                                        </p:set>
                                        <p:anim calcmode="lin" valueType="num" p14:bounceEnd="50000">
                                          <p:cBhvr additive="base">
                                            <p:cTn id="62" dur="500" fill="hold"/>
                                            <p:tgtEl>
                                              <p:spTgt spid="26"/>
                                            </p:tgtEl>
                                            <p:attrNameLst>
                                              <p:attrName>ppt_x</p:attrName>
                                            </p:attrNameLst>
                                          </p:cBhvr>
                                          <p:tavLst>
                                            <p:tav tm="0">
                                              <p:val>
                                                <p:strVal val="1+#ppt_w/2"/>
                                              </p:val>
                                            </p:tav>
                                            <p:tav tm="100000">
                                              <p:val>
                                                <p:strVal val="#ppt_x"/>
                                              </p:val>
                                            </p:tav>
                                          </p:tavLst>
                                        </p:anim>
                                        <p:anim calcmode="lin" valueType="num" p14:bounceEnd="50000">
                                          <p:cBhvr additive="base">
                                            <p:cTn id="63" dur="500" fill="hold"/>
                                            <p:tgtEl>
                                              <p:spTgt spid="2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4100"/>
                                      </p:stCondLst>
                                      <p:childTnLst>
                                        <p:set>
                                          <p:cBhvr>
                                            <p:cTn id="65" dur="1" fill="hold">
                                              <p:stCondLst>
                                                <p:cond delay="0"/>
                                              </p:stCondLst>
                                            </p:cTn>
                                            <p:tgtEl>
                                              <p:spTgt spid="30"/>
                                            </p:tgtEl>
                                            <p:attrNameLst>
                                              <p:attrName>style.visibility</p:attrName>
                                            </p:attrNameLst>
                                          </p:cBhvr>
                                          <p:to>
                                            <p:strVal val="visible"/>
                                          </p:to>
                                        </p:set>
                                        <p:anim calcmode="lin" valueType="num">
                                          <p:cBhvr>
                                            <p:cTn id="66" dur="300" fill="hold"/>
                                            <p:tgtEl>
                                              <p:spTgt spid="30"/>
                                            </p:tgtEl>
                                            <p:attrNameLst>
                                              <p:attrName>ppt_w</p:attrName>
                                            </p:attrNameLst>
                                          </p:cBhvr>
                                          <p:tavLst>
                                            <p:tav tm="0">
                                              <p:val>
                                                <p:fltVal val="0"/>
                                              </p:val>
                                            </p:tav>
                                            <p:tav tm="100000">
                                              <p:val>
                                                <p:strVal val="#ppt_w"/>
                                              </p:val>
                                            </p:tav>
                                          </p:tavLst>
                                        </p:anim>
                                        <p:anim calcmode="lin" valueType="num">
                                          <p:cBhvr>
                                            <p:cTn id="67" dur="300" fill="hold"/>
                                            <p:tgtEl>
                                              <p:spTgt spid="30"/>
                                            </p:tgtEl>
                                            <p:attrNameLst>
                                              <p:attrName>ppt_h</p:attrName>
                                            </p:attrNameLst>
                                          </p:cBhvr>
                                          <p:tavLst>
                                            <p:tav tm="0">
                                              <p:val>
                                                <p:fltVal val="0"/>
                                              </p:val>
                                            </p:tav>
                                            <p:tav tm="100000">
                                              <p:val>
                                                <p:strVal val="#ppt_h"/>
                                              </p:val>
                                            </p:tav>
                                          </p:tavLst>
                                        </p:anim>
                                        <p:animEffect transition="in" filter="fade">
                                          <p:cBhvr>
                                            <p:cTn id="68" dur="300"/>
                                            <p:tgtEl>
                                              <p:spTgt spid="30"/>
                                            </p:tgtEl>
                                          </p:cBhvr>
                                        </p:animEffect>
                                      </p:childTnLst>
                                    </p:cTn>
                                  </p:par>
                                  <p:par>
                                    <p:cTn id="69" presetID="6" presetClass="emph" presetSubtype="0" autoRev="1" fill="hold" grpId="1" nodeType="withEffect">
                                      <p:stCondLst>
                                        <p:cond delay="4400"/>
                                      </p:stCondLst>
                                      <p:childTnLst>
                                        <p:animScale>
                                          <p:cBhvr>
                                            <p:cTn id="70" dur="150" fill="hold"/>
                                            <p:tgtEl>
                                              <p:spTgt spid="30"/>
                                            </p:tgtEl>
                                          </p:cBhvr>
                                          <p:by x="110000" y="110000"/>
                                        </p:animScale>
                                      </p:childTnLst>
                                    </p:cTn>
                                  </p:par>
                                  <p:par>
                                    <p:cTn id="71" presetID="2" presetClass="entr" presetSubtype="2" fill="hold" nodeType="withEffect" p14:presetBounceEnd="50000">
                                      <p:stCondLst>
                                        <p:cond delay="4400"/>
                                      </p:stCondLst>
                                      <p:childTnLst>
                                        <p:set>
                                          <p:cBhvr>
                                            <p:cTn id="72" dur="1" fill="hold">
                                              <p:stCondLst>
                                                <p:cond delay="0"/>
                                              </p:stCondLst>
                                            </p:cTn>
                                            <p:tgtEl>
                                              <p:spTgt spid="31"/>
                                            </p:tgtEl>
                                            <p:attrNameLst>
                                              <p:attrName>style.visibility</p:attrName>
                                            </p:attrNameLst>
                                          </p:cBhvr>
                                          <p:to>
                                            <p:strVal val="visible"/>
                                          </p:to>
                                        </p:set>
                                        <p:anim calcmode="lin" valueType="num" p14:bounceEnd="50000">
                                          <p:cBhvr additive="base">
                                            <p:cTn id="73"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74" dur="500" fill="hold"/>
                                            <p:tgtEl>
                                              <p:spTgt spid="31"/>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14:presetBounceEnd="50000">
                                      <p:stCondLst>
                                        <p:cond delay="4600"/>
                                      </p:stCondLst>
                                      <p:childTnLst>
                                        <p:set>
                                          <p:cBhvr>
                                            <p:cTn id="76" dur="1" fill="hold">
                                              <p:stCondLst>
                                                <p:cond delay="0"/>
                                              </p:stCondLst>
                                            </p:cTn>
                                            <p:tgtEl>
                                              <p:spTgt spid="29"/>
                                            </p:tgtEl>
                                            <p:attrNameLst>
                                              <p:attrName>style.visibility</p:attrName>
                                            </p:attrNameLst>
                                          </p:cBhvr>
                                          <p:to>
                                            <p:strVal val="visible"/>
                                          </p:to>
                                        </p:set>
                                        <p:anim calcmode="lin" valueType="num" p14:bounceEnd="50000">
                                          <p:cBhvr additive="base">
                                            <p:cTn id="77" dur="500" fill="hold"/>
                                            <p:tgtEl>
                                              <p:spTgt spid="29"/>
                                            </p:tgtEl>
                                            <p:attrNameLst>
                                              <p:attrName>ppt_x</p:attrName>
                                            </p:attrNameLst>
                                          </p:cBhvr>
                                          <p:tavLst>
                                            <p:tav tm="0">
                                              <p:val>
                                                <p:strVal val="1+#ppt_w/2"/>
                                              </p:val>
                                            </p:tav>
                                            <p:tav tm="100000">
                                              <p:val>
                                                <p:strVal val="#ppt_x"/>
                                              </p:val>
                                            </p:tav>
                                          </p:tavLst>
                                        </p:anim>
                                        <p:anim calcmode="lin" valueType="num" p14:bounceEnd="50000">
                                          <p:cBhvr additive="base">
                                            <p:cTn id="78" dur="500" fill="hold"/>
                                            <p:tgtEl>
                                              <p:spTgt spid="29"/>
                                            </p:tgtEl>
                                            <p:attrNameLst>
                                              <p:attrName>ppt_y</p:attrName>
                                            </p:attrNameLst>
                                          </p:cBhvr>
                                          <p:tavLst>
                                            <p:tav tm="0">
                                              <p:val>
                                                <p:strVal val="#ppt_y"/>
                                              </p:val>
                                            </p:tav>
                                            <p:tav tm="100000">
                                              <p:val>
                                                <p:strVal val="#ppt_y"/>
                                              </p:val>
                                            </p:tav>
                                          </p:tavLst>
                                        </p:anim>
                                      </p:childTnLst>
                                    </p:cTn>
                                  </p:par>
                                </p:childTnLst>
                              </p:cTn>
                            </p:par>
                            <p:par>
                              <p:cTn id="79" fill="hold">
                                <p:stCondLst>
                                  <p:cond delay="0"/>
                                </p:stCondLst>
                                <p:childTnLst>
                                  <p:par>
                                    <p:cTn id="80" presetID="53" presetClass="entr" presetSubtype="16" fill="hold" grpId="1" nodeType="afterEffect">
                                      <p:stCondLst>
                                        <p:cond delay="0"/>
                                      </p:stCondLst>
                                      <p:childTnLst>
                                        <p:set>
                                          <p:cBhvr>
                                            <p:cTn id="81" dur="500" fill="hold">
                                              <p:stCondLst>
                                                <p:cond delay="0"/>
                                              </p:stCondLst>
                                            </p:cTn>
                                            <p:tgtEl>
                                              <p:spTgt spid="3"/>
                                            </p:tgtEl>
                                            <p:attrNameLst>
                                              <p:attrName>style.visibility</p:attrName>
                                            </p:attrNameLst>
                                          </p:cBhvr>
                                          <p:to>
                                            <p:strVal val="visible"/>
                                          </p:to>
                                        </p:set>
                                        <p:anim calcmode="lin" valueType="num">
                                          <p:cBhvr>
                                            <p:cTn id="82" dur="500" fill="hold"/>
                                            <p:tgtEl>
                                              <p:spTgt spid="3"/>
                                            </p:tgtEl>
                                            <p:attrNameLst>
                                              <p:attrName>ppt_w</p:attrName>
                                            </p:attrNameLst>
                                          </p:cBhvr>
                                          <p:tavLst>
                                            <p:tav tm="0">
                                              <p:val>
                                                <p:fltVal val="0"/>
                                              </p:val>
                                            </p:tav>
                                            <p:tav tm="100000">
                                              <p:val>
                                                <p:strVal val="#ppt_w"/>
                                              </p:val>
                                            </p:tav>
                                          </p:tavLst>
                                        </p:anim>
                                        <p:anim calcmode="lin" valueType="num">
                                          <p:cBhvr>
                                            <p:cTn id="83" dur="500" fill="hold"/>
                                            <p:tgtEl>
                                              <p:spTgt spid="3"/>
                                            </p:tgtEl>
                                            <p:attrNameLst>
                                              <p:attrName>ppt_h</p:attrName>
                                            </p:attrNameLst>
                                          </p:cBhvr>
                                          <p:tavLst>
                                            <p:tav tm="0">
                                              <p:val>
                                                <p:fltVal val="0"/>
                                              </p:val>
                                            </p:tav>
                                            <p:tav tm="100000">
                                              <p:val>
                                                <p:strVal val="#ppt_h"/>
                                              </p:val>
                                            </p:tav>
                                          </p:tavLst>
                                        </p:anim>
                                        <p:animEffect transition="in" filter="fade">
                                          <p:cBhvr>
                                            <p:cTn id="84" dur="500"/>
                                            <p:tgtEl>
                                              <p:spTgt spid="3"/>
                                            </p:tgtEl>
                                          </p:cBhvr>
                                        </p:animEffect>
                                      </p:childTnLst>
                                    </p:cTn>
                                  </p:par>
                                  <p:par>
                                    <p:cTn id="85" presetID="6" presetClass="emph" presetSubtype="0" fill="hold" grpId="0" nodeType="withEffect">
                                      <p:stCondLst>
                                        <p:cond delay="0"/>
                                      </p:stCondLst>
                                      <p:childTnLst>
                                        <p:animScale>
                                          <p:cBhvr>
                                            <p:cTn id="86" dur="500" fill="hold"/>
                                            <p:tgtEl>
                                              <p:spTgt spid="3"/>
                                            </p:tgtEl>
                                          </p:cBhvr>
                                          <p:by x="110000" y="110000"/>
                                        </p:animScale>
                                      </p:childTnLst>
                                    </p:cTn>
                                  </p:par>
                                  <p:par>
                                    <p:cTn id="87" presetID="2" presetClass="entr" presetSubtype="2" fill="hold" nodeType="withEffect">
                                      <p:stCondLst>
                                        <p:cond delay="0"/>
                                      </p:stCondLst>
                                      <p:childTnLst>
                                        <p:set>
                                          <p:cBhvr>
                                            <p:cTn id="88" dur="1" fill="hold">
                                              <p:stCondLst>
                                                <p:cond delay="0"/>
                                              </p:stCondLst>
                                            </p:cTn>
                                            <p:tgtEl>
                                              <p:spTgt spid="4"/>
                                            </p:tgtEl>
                                            <p:attrNameLst>
                                              <p:attrName>style.visibility</p:attrName>
                                            </p:attrNameLst>
                                          </p:cBhvr>
                                          <p:to>
                                            <p:strVal val="visible"/>
                                          </p:to>
                                        </p:set>
                                        <p:anim calcmode="lin" valueType="num">
                                          <p:cBhvr additive="base">
                                            <p:cTn id="89" dur="500" fill="hold"/>
                                            <p:tgtEl>
                                              <p:spTgt spid="4"/>
                                            </p:tgtEl>
                                            <p:attrNameLst>
                                              <p:attrName>ppt_x</p:attrName>
                                            </p:attrNameLst>
                                          </p:cBhvr>
                                          <p:tavLst>
                                            <p:tav tm="0">
                                              <p:val>
                                                <p:strVal val="1+#ppt_w/2"/>
                                              </p:val>
                                            </p:tav>
                                            <p:tav tm="100000">
                                              <p:val>
                                                <p:strVal val="#ppt_x"/>
                                              </p:val>
                                            </p:tav>
                                          </p:tavLst>
                                        </p:anim>
                                        <p:anim calcmode="lin" valueType="num">
                                          <p:cBhvr additive="base">
                                            <p:cTn id="90" dur="500" fill="hold"/>
                                            <p:tgtEl>
                                              <p:spTgt spid="4"/>
                                            </p:tgtEl>
                                            <p:attrNameLst>
                                              <p:attrName>ppt_y</p:attrName>
                                            </p:attrNameLst>
                                          </p:cBhvr>
                                          <p:tavLst>
                                            <p:tav tm="0">
                                              <p:val>
                                                <p:strVal val="#ppt_y"/>
                                              </p:val>
                                            </p:tav>
                                            <p:tav tm="100000">
                                              <p:val>
                                                <p:strVal val="#ppt_y"/>
                                              </p:val>
                                            </p:tav>
                                          </p:tavLst>
                                        </p:anim>
                                      </p:childTnLst>
                                    </p:cTn>
                                  </p:par>
                                </p:childTnLst>
                              </p:cTn>
                            </p:par>
                            <p:par>
                              <p:cTn id="91" fill="hold">
                                <p:stCondLst>
                                  <p:cond delay="500"/>
                                </p:stCondLst>
                                <p:childTnLst>
                                  <p:par>
                                    <p:cTn id="92" presetID="2" presetClass="entr" presetSubtype="2" fill="hold" grpId="0" nodeType="afterEffect">
                                      <p:stCondLst>
                                        <p:cond delay="0"/>
                                      </p:stCondLst>
                                      <p:childTnLst>
                                        <p:set>
                                          <p:cBhvr>
                                            <p:cTn id="93" dur="1" fill="hold">
                                              <p:stCondLst>
                                                <p:cond delay="0"/>
                                              </p:stCondLst>
                                            </p:cTn>
                                            <p:tgtEl>
                                              <p:spTgt spid="2"/>
                                            </p:tgtEl>
                                            <p:attrNameLst>
                                              <p:attrName>style.visibility</p:attrName>
                                            </p:attrNameLst>
                                          </p:cBhvr>
                                          <p:to>
                                            <p:strVal val="visible"/>
                                          </p:to>
                                        </p:set>
                                        <p:anim calcmode="lin" valueType="num">
                                          <p:cBhvr additive="base">
                                            <p:cTn id="94" dur="500" fill="hold"/>
                                            <p:tgtEl>
                                              <p:spTgt spid="2"/>
                                            </p:tgtEl>
                                            <p:attrNameLst>
                                              <p:attrName>ppt_x</p:attrName>
                                            </p:attrNameLst>
                                          </p:cBhvr>
                                          <p:tavLst>
                                            <p:tav tm="0">
                                              <p:val>
                                                <p:strVal val="1+#ppt_w/2"/>
                                              </p:val>
                                            </p:tav>
                                            <p:tav tm="100000">
                                              <p:val>
                                                <p:strVal val="#ppt_x"/>
                                              </p:val>
                                            </p:tav>
                                          </p:tavLst>
                                        </p:anim>
                                        <p:anim calcmode="lin" valueType="num">
                                          <p:cBhvr additive="base">
                                            <p:cTn id="9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P spid="20" grpId="0"/>
          <p:bldP spid="21" grpId="0"/>
          <p:bldP spid="21" grpId="1"/>
          <p:bldP spid="23" grpId="0"/>
          <p:bldP spid="24" grpId="0"/>
          <p:bldP spid="24" grpId="1"/>
          <p:bldP spid="26" grpId="0"/>
          <p:bldP spid="27" grpId="0"/>
          <p:bldP spid="27" grpId="1"/>
          <p:bldP spid="29" grpId="0"/>
          <p:bldP spid="30" grpId="0"/>
          <p:bldP spid="30" grpId="1"/>
          <p:bldP spid="2" grpId="0"/>
          <p:bldP spid="3" grpId="0"/>
          <p:bldP spid="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par>
                                    <p:cTn id="19" presetID="53" presetClass="entr" presetSubtype="16" fill="hold" grpId="0" nodeType="withEffect">
                                      <p:stCondLst>
                                        <p:cond delay="11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1400"/>
                                      </p:stCondLst>
                                      <p:childTnLst>
                                        <p:animScale>
                                          <p:cBhvr>
                                            <p:cTn id="25" dur="150" fill="hold"/>
                                            <p:tgtEl>
                                              <p:spTgt spid="21"/>
                                            </p:tgtEl>
                                          </p:cBhvr>
                                          <p:by x="110000" y="110000"/>
                                        </p:animScale>
                                      </p:childTnLst>
                                    </p:cTn>
                                  </p:par>
                                  <p:par>
                                    <p:cTn id="26" presetID="2" presetClass="entr" presetSubtype="2" fill="hold" nodeType="withEffect">
                                      <p:stCondLst>
                                        <p:cond delay="14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16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1+#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2100"/>
                                      </p:stCondLst>
                                      <p:childTnLst>
                                        <p:set>
                                          <p:cBhvr>
                                            <p:cTn id="35" dur="1" fill="hold">
                                              <p:stCondLst>
                                                <p:cond delay="0"/>
                                              </p:stCondLst>
                                            </p:cTn>
                                            <p:tgtEl>
                                              <p:spTgt spid="24"/>
                                            </p:tgtEl>
                                            <p:attrNameLst>
                                              <p:attrName>style.visibility</p:attrName>
                                            </p:attrNameLst>
                                          </p:cBhvr>
                                          <p:to>
                                            <p:strVal val="visible"/>
                                          </p:to>
                                        </p:set>
                                        <p:anim calcmode="lin" valueType="num">
                                          <p:cBhvr>
                                            <p:cTn id="36" dur="300" fill="hold"/>
                                            <p:tgtEl>
                                              <p:spTgt spid="24"/>
                                            </p:tgtEl>
                                            <p:attrNameLst>
                                              <p:attrName>ppt_w</p:attrName>
                                            </p:attrNameLst>
                                          </p:cBhvr>
                                          <p:tavLst>
                                            <p:tav tm="0">
                                              <p:val>
                                                <p:fltVal val="0"/>
                                              </p:val>
                                            </p:tav>
                                            <p:tav tm="100000">
                                              <p:val>
                                                <p:strVal val="#ppt_w"/>
                                              </p:val>
                                            </p:tav>
                                          </p:tavLst>
                                        </p:anim>
                                        <p:anim calcmode="lin" valueType="num">
                                          <p:cBhvr>
                                            <p:cTn id="37" dur="300" fill="hold"/>
                                            <p:tgtEl>
                                              <p:spTgt spid="24"/>
                                            </p:tgtEl>
                                            <p:attrNameLst>
                                              <p:attrName>ppt_h</p:attrName>
                                            </p:attrNameLst>
                                          </p:cBhvr>
                                          <p:tavLst>
                                            <p:tav tm="0">
                                              <p:val>
                                                <p:fltVal val="0"/>
                                              </p:val>
                                            </p:tav>
                                            <p:tav tm="100000">
                                              <p:val>
                                                <p:strVal val="#ppt_h"/>
                                              </p:val>
                                            </p:tav>
                                          </p:tavLst>
                                        </p:anim>
                                        <p:animEffect transition="in" filter="fade">
                                          <p:cBhvr>
                                            <p:cTn id="38" dur="300"/>
                                            <p:tgtEl>
                                              <p:spTgt spid="24"/>
                                            </p:tgtEl>
                                          </p:cBhvr>
                                        </p:animEffect>
                                      </p:childTnLst>
                                    </p:cTn>
                                  </p:par>
                                  <p:par>
                                    <p:cTn id="39" presetID="6" presetClass="emph" presetSubtype="0" autoRev="1" fill="hold" grpId="1" nodeType="withEffect">
                                      <p:stCondLst>
                                        <p:cond delay="2400"/>
                                      </p:stCondLst>
                                      <p:childTnLst>
                                        <p:animScale>
                                          <p:cBhvr>
                                            <p:cTn id="40" dur="150" fill="hold"/>
                                            <p:tgtEl>
                                              <p:spTgt spid="24"/>
                                            </p:tgtEl>
                                          </p:cBhvr>
                                          <p:by x="110000" y="110000"/>
                                        </p:animScale>
                                      </p:childTnLst>
                                    </p:cTn>
                                  </p:par>
                                  <p:par>
                                    <p:cTn id="41" presetID="2" presetClass="entr" presetSubtype="2" fill="hold" nodeType="withEffect">
                                      <p:stCondLst>
                                        <p:cond delay="24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1+#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26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31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300" fill="hold"/>
                                            <p:tgtEl>
                                              <p:spTgt spid="27"/>
                                            </p:tgtEl>
                                            <p:attrNameLst>
                                              <p:attrName>ppt_w</p:attrName>
                                            </p:attrNameLst>
                                          </p:cBhvr>
                                          <p:tavLst>
                                            <p:tav tm="0">
                                              <p:val>
                                                <p:fltVal val="0"/>
                                              </p:val>
                                            </p:tav>
                                            <p:tav tm="100000">
                                              <p:val>
                                                <p:strVal val="#ppt_w"/>
                                              </p:val>
                                            </p:tav>
                                          </p:tavLst>
                                        </p:anim>
                                        <p:anim calcmode="lin" valueType="num">
                                          <p:cBhvr>
                                            <p:cTn id="52" dur="300" fill="hold"/>
                                            <p:tgtEl>
                                              <p:spTgt spid="27"/>
                                            </p:tgtEl>
                                            <p:attrNameLst>
                                              <p:attrName>ppt_h</p:attrName>
                                            </p:attrNameLst>
                                          </p:cBhvr>
                                          <p:tavLst>
                                            <p:tav tm="0">
                                              <p:val>
                                                <p:fltVal val="0"/>
                                              </p:val>
                                            </p:tav>
                                            <p:tav tm="100000">
                                              <p:val>
                                                <p:strVal val="#ppt_h"/>
                                              </p:val>
                                            </p:tav>
                                          </p:tavLst>
                                        </p:anim>
                                        <p:animEffect transition="in" filter="fade">
                                          <p:cBhvr>
                                            <p:cTn id="53" dur="300"/>
                                            <p:tgtEl>
                                              <p:spTgt spid="27"/>
                                            </p:tgtEl>
                                          </p:cBhvr>
                                        </p:animEffect>
                                      </p:childTnLst>
                                    </p:cTn>
                                  </p:par>
                                  <p:par>
                                    <p:cTn id="54" presetID="6" presetClass="emph" presetSubtype="0" autoRev="1" fill="hold" grpId="1" nodeType="withEffect">
                                      <p:stCondLst>
                                        <p:cond delay="3400"/>
                                      </p:stCondLst>
                                      <p:childTnLst>
                                        <p:animScale>
                                          <p:cBhvr>
                                            <p:cTn id="55" dur="150" fill="hold"/>
                                            <p:tgtEl>
                                              <p:spTgt spid="27"/>
                                            </p:tgtEl>
                                          </p:cBhvr>
                                          <p:by x="110000" y="110000"/>
                                        </p:animScale>
                                      </p:childTnLst>
                                    </p:cTn>
                                  </p:par>
                                  <p:par>
                                    <p:cTn id="56" presetID="2" presetClass="entr" presetSubtype="2" fill="hold" nodeType="withEffect">
                                      <p:stCondLst>
                                        <p:cond delay="340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1+#ppt_w/2"/>
                                              </p:val>
                                            </p:tav>
                                            <p:tav tm="100000">
                                              <p:val>
                                                <p:strVal val="#ppt_x"/>
                                              </p:val>
                                            </p:tav>
                                          </p:tavLst>
                                        </p:anim>
                                        <p:anim calcmode="lin" valueType="num">
                                          <p:cBhvr additive="base">
                                            <p:cTn id="59" dur="500" fill="hold"/>
                                            <p:tgtEl>
                                              <p:spTgt spid="28"/>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360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1+#ppt_w/2"/>
                                              </p:val>
                                            </p:tav>
                                            <p:tav tm="100000">
                                              <p:val>
                                                <p:strVal val="#ppt_x"/>
                                              </p:val>
                                            </p:tav>
                                          </p:tavLst>
                                        </p:anim>
                                        <p:anim calcmode="lin" valueType="num">
                                          <p:cBhvr additive="base">
                                            <p:cTn id="63" dur="500" fill="hold"/>
                                            <p:tgtEl>
                                              <p:spTgt spid="2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4100"/>
                                      </p:stCondLst>
                                      <p:childTnLst>
                                        <p:set>
                                          <p:cBhvr>
                                            <p:cTn id="65" dur="1" fill="hold">
                                              <p:stCondLst>
                                                <p:cond delay="0"/>
                                              </p:stCondLst>
                                            </p:cTn>
                                            <p:tgtEl>
                                              <p:spTgt spid="30"/>
                                            </p:tgtEl>
                                            <p:attrNameLst>
                                              <p:attrName>style.visibility</p:attrName>
                                            </p:attrNameLst>
                                          </p:cBhvr>
                                          <p:to>
                                            <p:strVal val="visible"/>
                                          </p:to>
                                        </p:set>
                                        <p:anim calcmode="lin" valueType="num">
                                          <p:cBhvr>
                                            <p:cTn id="66" dur="300" fill="hold"/>
                                            <p:tgtEl>
                                              <p:spTgt spid="30"/>
                                            </p:tgtEl>
                                            <p:attrNameLst>
                                              <p:attrName>ppt_w</p:attrName>
                                            </p:attrNameLst>
                                          </p:cBhvr>
                                          <p:tavLst>
                                            <p:tav tm="0">
                                              <p:val>
                                                <p:fltVal val="0"/>
                                              </p:val>
                                            </p:tav>
                                            <p:tav tm="100000">
                                              <p:val>
                                                <p:strVal val="#ppt_w"/>
                                              </p:val>
                                            </p:tav>
                                          </p:tavLst>
                                        </p:anim>
                                        <p:anim calcmode="lin" valueType="num">
                                          <p:cBhvr>
                                            <p:cTn id="67" dur="300" fill="hold"/>
                                            <p:tgtEl>
                                              <p:spTgt spid="30"/>
                                            </p:tgtEl>
                                            <p:attrNameLst>
                                              <p:attrName>ppt_h</p:attrName>
                                            </p:attrNameLst>
                                          </p:cBhvr>
                                          <p:tavLst>
                                            <p:tav tm="0">
                                              <p:val>
                                                <p:fltVal val="0"/>
                                              </p:val>
                                            </p:tav>
                                            <p:tav tm="100000">
                                              <p:val>
                                                <p:strVal val="#ppt_h"/>
                                              </p:val>
                                            </p:tav>
                                          </p:tavLst>
                                        </p:anim>
                                        <p:animEffect transition="in" filter="fade">
                                          <p:cBhvr>
                                            <p:cTn id="68" dur="300"/>
                                            <p:tgtEl>
                                              <p:spTgt spid="30"/>
                                            </p:tgtEl>
                                          </p:cBhvr>
                                        </p:animEffect>
                                      </p:childTnLst>
                                    </p:cTn>
                                  </p:par>
                                  <p:par>
                                    <p:cTn id="69" presetID="6" presetClass="emph" presetSubtype="0" autoRev="1" fill="hold" grpId="1" nodeType="withEffect">
                                      <p:stCondLst>
                                        <p:cond delay="4400"/>
                                      </p:stCondLst>
                                      <p:childTnLst>
                                        <p:animScale>
                                          <p:cBhvr>
                                            <p:cTn id="70" dur="150" fill="hold"/>
                                            <p:tgtEl>
                                              <p:spTgt spid="30"/>
                                            </p:tgtEl>
                                          </p:cBhvr>
                                          <p:by x="110000" y="110000"/>
                                        </p:animScale>
                                      </p:childTnLst>
                                    </p:cTn>
                                  </p:par>
                                  <p:par>
                                    <p:cTn id="71" presetID="2" presetClass="entr" presetSubtype="2" fill="hold" nodeType="withEffect">
                                      <p:stCondLst>
                                        <p:cond delay="440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1+#ppt_w/2"/>
                                              </p:val>
                                            </p:tav>
                                            <p:tav tm="100000">
                                              <p:val>
                                                <p:strVal val="#ppt_x"/>
                                              </p:val>
                                            </p:tav>
                                          </p:tavLst>
                                        </p:anim>
                                        <p:anim calcmode="lin" valueType="num">
                                          <p:cBhvr additive="base">
                                            <p:cTn id="74" dur="500" fill="hold"/>
                                            <p:tgtEl>
                                              <p:spTgt spid="31"/>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460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fill="hold"/>
                                            <p:tgtEl>
                                              <p:spTgt spid="29"/>
                                            </p:tgtEl>
                                            <p:attrNameLst>
                                              <p:attrName>ppt_x</p:attrName>
                                            </p:attrNameLst>
                                          </p:cBhvr>
                                          <p:tavLst>
                                            <p:tav tm="0">
                                              <p:val>
                                                <p:strVal val="1+#ppt_w/2"/>
                                              </p:val>
                                            </p:tav>
                                            <p:tav tm="100000">
                                              <p:val>
                                                <p:strVal val="#ppt_x"/>
                                              </p:val>
                                            </p:tav>
                                          </p:tavLst>
                                        </p:anim>
                                        <p:anim calcmode="lin" valueType="num">
                                          <p:cBhvr additive="base">
                                            <p:cTn id="78" dur="500" fill="hold"/>
                                            <p:tgtEl>
                                              <p:spTgt spid="29"/>
                                            </p:tgtEl>
                                            <p:attrNameLst>
                                              <p:attrName>ppt_y</p:attrName>
                                            </p:attrNameLst>
                                          </p:cBhvr>
                                          <p:tavLst>
                                            <p:tav tm="0">
                                              <p:val>
                                                <p:strVal val="#ppt_y"/>
                                              </p:val>
                                            </p:tav>
                                            <p:tav tm="100000">
                                              <p:val>
                                                <p:strVal val="#ppt_y"/>
                                              </p:val>
                                            </p:tav>
                                          </p:tavLst>
                                        </p:anim>
                                      </p:childTnLst>
                                    </p:cTn>
                                  </p:par>
                                </p:childTnLst>
                              </p:cTn>
                            </p:par>
                            <p:par>
                              <p:cTn id="79" fill="hold">
                                <p:stCondLst>
                                  <p:cond delay="0"/>
                                </p:stCondLst>
                                <p:childTnLst>
                                  <p:par>
                                    <p:cTn id="80" presetID="53" presetClass="entr" presetSubtype="16" fill="hold" grpId="1" nodeType="afterEffect">
                                      <p:stCondLst>
                                        <p:cond delay="0"/>
                                      </p:stCondLst>
                                      <p:childTnLst>
                                        <p:set>
                                          <p:cBhvr>
                                            <p:cTn id="81" dur="500" fill="hold">
                                              <p:stCondLst>
                                                <p:cond delay="0"/>
                                              </p:stCondLst>
                                            </p:cTn>
                                            <p:tgtEl>
                                              <p:spTgt spid="3"/>
                                            </p:tgtEl>
                                            <p:attrNameLst>
                                              <p:attrName>style.visibility</p:attrName>
                                            </p:attrNameLst>
                                          </p:cBhvr>
                                          <p:to>
                                            <p:strVal val="visible"/>
                                          </p:to>
                                        </p:set>
                                        <p:anim calcmode="lin" valueType="num">
                                          <p:cBhvr>
                                            <p:cTn id="82" dur="500" fill="hold"/>
                                            <p:tgtEl>
                                              <p:spTgt spid="3"/>
                                            </p:tgtEl>
                                            <p:attrNameLst>
                                              <p:attrName>ppt_w</p:attrName>
                                            </p:attrNameLst>
                                          </p:cBhvr>
                                          <p:tavLst>
                                            <p:tav tm="0">
                                              <p:val>
                                                <p:fltVal val="0"/>
                                              </p:val>
                                            </p:tav>
                                            <p:tav tm="100000">
                                              <p:val>
                                                <p:strVal val="#ppt_w"/>
                                              </p:val>
                                            </p:tav>
                                          </p:tavLst>
                                        </p:anim>
                                        <p:anim calcmode="lin" valueType="num">
                                          <p:cBhvr>
                                            <p:cTn id="83" dur="500" fill="hold"/>
                                            <p:tgtEl>
                                              <p:spTgt spid="3"/>
                                            </p:tgtEl>
                                            <p:attrNameLst>
                                              <p:attrName>ppt_h</p:attrName>
                                            </p:attrNameLst>
                                          </p:cBhvr>
                                          <p:tavLst>
                                            <p:tav tm="0">
                                              <p:val>
                                                <p:fltVal val="0"/>
                                              </p:val>
                                            </p:tav>
                                            <p:tav tm="100000">
                                              <p:val>
                                                <p:strVal val="#ppt_h"/>
                                              </p:val>
                                            </p:tav>
                                          </p:tavLst>
                                        </p:anim>
                                        <p:animEffect transition="in" filter="fade">
                                          <p:cBhvr>
                                            <p:cTn id="84" dur="500"/>
                                            <p:tgtEl>
                                              <p:spTgt spid="3"/>
                                            </p:tgtEl>
                                          </p:cBhvr>
                                        </p:animEffect>
                                      </p:childTnLst>
                                    </p:cTn>
                                  </p:par>
                                  <p:par>
                                    <p:cTn id="85" presetID="6" presetClass="emph" presetSubtype="0" fill="hold" grpId="0" nodeType="withEffect">
                                      <p:stCondLst>
                                        <p:cond delay="0"/>
                                      </p:stCondLst>
                                      <p:childTnLst>
                                        <p:animScale>
                                          <p:cBhvr>
                                            <p:cTn id="86" dur="500" fill="hold"/>
                                            <p:tgtEl>
                                              <p:spTgt spid="3"/>
                                            </p:tgtEl>
                                          </p:cBhvr>
                                          <p:by x="110000" y="110000"/>
                                        </p:animScale>
                                      </p:childTnLst>
                                    </p:cTn>
                                  </p:par>
                                  <p:par>
                                    <p:cTn id="87" presetID="2" presetClass="entr" presetSubtype="2" fill="hold" nodeType="withEffect">
                                      <p:stCondLst>
                                        <p:cond delay="0"/>
                                      </p:stCondLst>
                                      <p:childTnLst>
                                        <p:set>
                                          <p:cBhvr>
                                            <p:cTn id="88" dur="1" fill="hold">
                                              <p:stCondLst>
                                                <p:cond delay="0"/>
                                              </p:stCondLst>
                                            </p:cTn>
                                            <p:tgtEl>
                                              <p:spTgt spid="4"/>
                                            </p:tgtEl>
                                            <p:attrNameLst>
                                              <p:attrName>style.visibility</p:attrName>
                                            </p:attrNameLst>
                                          </p:cBhvr>
                                          <p:to>
                                            <p:strVal val="visible"/>
                                          </p:to>
                                        </p:set>
                                        <p:anim calcmode="lin" valueType="num">
                                          <p:cBhvr additive="base">
                                            <p:cTn id="89" dur="500" fill="hold"/>
                                            <p:tgtEl>
                                              <p:spTgt spid="4"/>
                                            </p:tgtEl>
                                            <p:attrNameLst>
                                              <p:attrName>ppt_x</p:attrName>
                                            </p:attrNameLst>
                                          </p:cBhvr>
                                          <p:tavLst>
                                            <p:tav tm="0">
                                              <p:val>
                                                <p:strVal val="1+#ppt_w/2"/>
                                              </p:val>
                                            </p:tav>
                                            <p:tav tm="100000">
                                              <p:val>
                                                <p:strVal val="#ppt_x"/>
                                              </p:val>
                                            </p:tav>
                                          </p:tavLst>
                                        </p:anim>
                                        <p:anim calcmode="lin" valueType="num">
                                          <p:cBhvr additive="base">
                                            <p:cTn id="90" dur="500" fill="hold"/>
                                            <p:tgtEl>
                                              <p:spTgt spid="4"/>
                                            </p:tgtEl>
                                            <p:attrNameLst>
                                              <p:attrName>ppt_y</p:attrName>
                                            </p:attrNameLst>
                                          </p:cBhvr>
                                          <p:tavLst>
                                            <p:tav tm="0">
                                              <p:val>
                                                <p:strVal val="#ppt_y"/>
                                              </p:val>
                                            </p:tav>
                                            <p:tav tm="100000">
                                              <p:val>
                                                <p:strVal val="#ppt_y"/>
                                              </p:val>
                                            </p:tav>
                                          </p:tavLst>
                                        </p:anim>
                                      </p:childTnLst>
                                    </p:cTn>
                                  </p:par>
                                </p:childTnLst>
                              </p:cTn>
                            </p:par>
                            <p:par>
                              <p:cTn id="91" fill="hold">
                                <p:stCondLst>
                                  <p:cond delay="500"/>
                                </p:stCondLst>
                                <p:childTnLst>
                                  <p:par>
                                    <p:cTn id="92" presetID="2" presetClass="entr" presetSubtype="2" fill="hold" grpId="0" nodeType="afterEffect">
                                      <p:stCondLst>
                                        <p:cond delay="0"/>
                                      </p:stCondLst>
                                      <p:childTnLst>
                                        <p:set>
                                          <p:cBhvr>
                                            <p:cTn id="93" dur="1" fill="hold">
                                              <p:stCondLst>
                                                <p:cond delay="0"/>
                                              </p:stCondLst>
                                            </p:cTn>
                                            <p:tgtEl>
                                              <p:spTgt spid="2"/>
                                            </p:tgtEl>
                                            <p:attrNameLst>
                                              <p:attrName>style.visibility</p:attrName>
                                            </p:attrNameLst>
                                          </p:cBhvr>
                                          <p:to>
                                            <p:strVal val="visible"/>
                                          </p:to>
                                        </p:set>
                                        <p:anim calcmode="lin" valueType="num">
                                          <p:cBhvr additive="base">
                                            <p:cTn id="94" dur="500" fill="hold"/>
                                            <p:tgtEl>
                                              <p:spTgt spid="2"/>
                                            </p:tgtEl>
                                            <p:attrNameLst>
                                              <p:attrName>ppt_x</p:attrName>
                                            </p:attrNameLst>
                                          </p:cBhvr>
                                          <p:tavLst>
                                            <p:tav tm="0">
                                              <p:val>
                                                <p:strVal val="1+#ppt_w/2"/>
                                              </p:val>
                                            </p:tav>
                                            <p:tav tm="100000">
                                              <p:val>
                                                <p:strVal val="#ppt_x"/>
                                              </p:val>
                                            </p:tav>
                                          </p:tavLst>
                                        </p:anim>
                                        <p:anim calcmode="lin" valueType="num">
                                          <p:cBhvr additive="base">
                                            <p:cTn id="9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P spid="20" grpId="0"/>
          <p:bldP spid="21" grpId="0"/>
          <p:bldP spid="21" grpId="1"/>
          <p:bldP spid="23" grpId="0"/>
          <p:bldP spid="24" grpId="0"/>
          <p:bldP spid="24" grpId="1"/>
          <p:bldP spid="26" grpId="0"/>
          <p:bldP spid="27" grpId="0"/>
          <p:bldP spid="27" grpId="1"/>
          <p:bldP spid="29" grpId="0"/>
          <p:bldP spid="30" grpId="0"/>
          <p:bldP spid="30" grpId="1"/>
          <p:bldP spid="3" grpId="0"/>
          <p:bldP spid="2" grpId="0"/>
          <p:bldP spid="3"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343910" y="116205"/>
            <a:ext cx="3811905" cy="645160"/>
          </a:xfrm>
          <a:prstGeom prst="rect">
            <a:avLst/>
          </a:prstGeom>
          <a:noFill/>
        </p:spPr>
        <p:txBody>
          <a:bodyPr wrap="none" rtlCol="0">
            <a:spAutoFit/>
          </a:bodyPr>
          <a:lstStyle/>
          <a:p>
            <a:r>
              <a:rPr lang="en-US" sz="3600">
                <a:solidFill>
                  <a:schemeClr val="tx1"/>
                </a:solidFill>
                <a:latin typeface="Arial Rounded MT Bold" panose="020F0704030504030204" charset="0"/>
                <a:cs typeface="Arial Rounded MT Bold" panose="020F0704030504030204" charset="0"/>
              </a:rPr>
              <a:t>INTRODUCTION</a:t>
            </a:r>
          </a:p>
        </p:txBody>
      </p:sp>
      <p:sp>
        <p:nvSpPr>
          <p:cNvPr id="11" name="Text Box 10"/>
          <p:cNvSpPr txBox="1"/>
          <p:nvPr/>
        </p:nvSpPr>
        <p:spPr>
          <a:xfrm>
            <a:off x="0" y="1960245"/>
            <a:ext cx="12014835" cy="922020"/>
          </a:xfrm>
          <a:prstGeom prst="rect">
            <a:avLst/>
          </a:prstGeom>
          <a:noFill/>
        </p:spPr>
        <p:txBody>
          <a:bodyPr wrap="square" rtlCol="0">
            <a:spAutoFit/>
          </a:bodyPr>
          <a:lstStyle/>
          <a:p>
            <a:pPr algn="just"/>
            <a:r>
              <a:rPr lang="en-US">
                <a:solidFill>
                  <a:srgbClr val="595959"/>
                </a:solidFill>
                <a:latin typeface="Times New Roman" panose="02020603050405020304" charset="0"/>
                <a:cs typeface="Times New Roman" panose="02020603050405020304" charset="0"/>
              </a:rPr>
              <a:t>The bridge connects the road and rail networks of the Scandinavian Peninsula with those of Central and Western Europe. A data cable also makes the bridge the backbone of Internet data transmission between central Europe and Sweden.</a:t>
            </a:r>
            <a:r>
              <a:rPr lang="en-IN" altLang="en-US">
                <a:solidFill>
                  <a:srgbClr val="595959"/>
                </a:solidFill>
                <a:latin typeface="Times New Roman" panose="02020603050405020304" charset="0"/>
                <a:cs typeface="Times New Roman" panose="02020603050405020304" charset="0"/>
              </a:rPr>
              <a:t> </a:t>
            </a:r>
            <a:r>
              <a:rPr lang="en-US">
                <a:solidFill>
                  <a:srgbClr val="595959"/>
                </a:solidFill>
                <a:latin typeface="Times New Roman" panose="02020603050405020304" charset="0"/>
                <a:cs typeface="Times New Roman" panose="02020603050405020304" charset="0"/>
              </a:rPr>
              <a:t>The bridge was designed by Jorgen Nissen and Klaus Falbe Hansen from Ove Arup and Partners, and Niels Gimsing and Georg Rotne.</a:t>
            </a:r>
          </a:p>
        </p:txBody>
      </p:sp>
      <p:pic>
        <p:nvPicPr>
          <p:cNvPr id="101" name="Picture 100"/>
          <p:cNvPicPr/>
          <p:nvPr/>
        </p:nvPicPr>
        <p:blipFill>
          <a:blip r:embed="rId3"/>
          <a:stretch>
            <a:fillRect/>
          </a:stretch>
        </p:blipFill>
        <p:spPr>
          <a:xfrm>
            <a:off x="634365" y="3184525"/>
            <a:ext cx="4996815" cy="3075305"/>
          </a:xfrm>
          <a:prstGeom prst="rect">
            <a:avLst/>
          </a:prstGeom>
          <a:noFill/>
          <a:ln w="9525">
            <a:noFill/>
          </a:ln>
          <a:effectLst>
            <a:outerShdw blurRad="50800" dist="38100" dir="2700000" algn="tl" rotWithShape="0">
              <a:prstClr val="black">
                <a:alpha val="40000"/>
              </a:prstClr>
            </a:outerShdw>
          </a:effectLst>
        </p:spPr>
      </p:pic>
      <p:sp>
        <p:nvSpPr>
          <p:cNvPr id="13" name="Text Box 12"/>
          <p:cNvSpPr txBox="1"/>
          <p:nvPr/>
        </p:nvSpPr>
        <p:spPr>
          <a:xfrm>
            <a:off x="0" y="761365"/>
            <a:ext cx="10499725" cy="1198880"/>
          </a:xfrm>
          <a:prstGeom prst="rect">
            <a:avLst/>
          </a:prstGeom>
          <a:noFill/>
        </p:spPr>
        <p:txBody>
          <a:bodyPr wrap="square" rtlCol="0">
            <a:spAutoFit/>
          </a:bodyPr>
          <a:lstStyle/>
          <a:p>
            <a:pPr algn="just"/>
            <a:r>
              <a:rPr lang="en-US">
                <a:solidFill>
                  <a:srgbClr val="595959"/>
                </a:solidFill>
                <a:latin typeface="Times New Roman" panose="02020603050405020304" charset="0"/>
                <a:cs typeface="Times New Roman" panose="02020603050405020304" charset="0"/>
                <a:sym typeface="+mn-ea"/>
              </a:rPr>
              <a:t>The Öresund or Øresund Bridge is a combined railway and motorway bridge across the Øresund strait between Denmark and Sweden. It is the longest combined road and rail bridge in Europe, running nearly 8 kilometres  from the Swedish coast to the artificial island Peberholm in the middle of the strait. The crossing is completed by the 4-kilometre Drogden Tunnel from Peberholm to the Danish island of Amager.</a:t>
            </a:r>
          </a:p>
        </p:txBody>
      </p:sp>
      <p:pic>
        <p:nvPicPr>
          <p:cNvPr id="2" name="Picture 1"/>
          <p:cNvPicPr/>
          <p:nvPr/>
        </p:nvPicPr>
        <p:blipFill>
          <a:blip r:embed="rId4"/>
          <a:stretch>
            <a:fillRect/>
          </a:stretch>
        </p:blipFill>
        <p:spPr>
          <a:xfrm>
            <a:off x="6229985" y="3184525"/>
            <a:ext cx="5152390" cy="3075305"/>
          </a:xfrm>
          <a:prstGeom prst="rect">
            <a:avLst/>
          </a:prstGeom>
          <a:noFill/>
          <a:ln w="9525">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椭圆 126"/>
          <p:cNvSpPr/>
          <p:nvPr/>
        </p:nvSpPr>
        <p:spPr>
          <a:xfrm>
            <a:off x="1598295" y="1328420"/>
            <a:ext cx="1727835" cy="1727835"/>
          </a:xfrm>
          <a:prstGeom prst="ellipse">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65"/>
            <a:endParaRPr lang="zh-CN" altLang="en-US" sz="2400">
              <a:solidFill>
                <a:srgbClr val="FFFFFF"/>
              </a:solidFill>
            </a:endParaRPr>
          </a:p>
        </p:txBody>
      </p:sp>
      <p:sp>
        <p:nvSpPr>
          <p:cNvPr id="129" name="矩形 128"/>
          <p:cNvSpPr/>
          <p:nvPr/>
        </p:nvSpPr>
        <p:spPr>
          <a:xfrm>
            <a:off x="1665958" y="3152303"/>
            <a:ext cx="1592580" cy="521970"/>
          </a:xfrm>
          <a:prstGeom prst="rect">
            <a:avLst/>
          </a:prstGeom>
        </p:spPr>
        <p:txBody>
          <a:bodyPr wrap="none">
            <a:spAutoFit/>
          </a:bodyPr>
          <a:lstStyle/>
          <a:p>
            <a:pPr algn="l" defTabSz="608965"/>
            <a:r>
              <a:rPr lang="en-IN" altLang="en-US" sz="2800" b="1" dirty="0">
                <a:solidFill>
                  <a:srgbClr val="3B3838"/>
                </a:solidFill>
                <a:latin typeface="Arial Rounded MT Bold" panose="020F0704030504030204" charset="0"/>
                <a:ea typeface="Arial" panose="020B0604020202020204" pitchFamily="34" charset="0"/>
                <a:cs typeface="Arial Rounded MT Bold" panose="020F0704030504030204" charset="0"/>
              </a:rPr>
              <a:t>BRIDGE</a:t>
            </a:r>
          </a:p>
        </p:txBody>
      </p:sp>
      <p:sp>
        <p:nvSpPr>
          <p:cNvPr id="130" name="矩形 129"/>
          <p:cNvSpPr/>
          <p:nvPr/>
        </p:nvSpPr>
        <p:spPr>
          <a:xfrm>
            <a:off x="4858648" y="3152302"/>
            <a:ext cx="2475230" cy="521970"/>
          </a:xfrm>
          <a:prstGeom prst="rect">
            <a:avLst/>
          </a:prstGeom>
        </p:spPr>
        <p:txBody>
          <a:bodyPr wrap="none">
            <a:spAutoFit/>
          </a:bodyPr>
          <a:lstStyle/>
          <a:p>
            <a:pPr algn="l" defTabSz="608965"/>
            <a:r>
              <a:rPr lang="en-IN" altLang="en-US" sz="2800" b="1">
                <a:solidFill>
                  <a:srgbClr val="3B3838"/>
                </a:solidFill>
                <a:latin typeface="Arial Rounded MT Bold" panose="020F0704030504030204" charset="0"/>
                <a:ea typeface="Arial" panose="020B0604020202020204" pitchFamily="34" charset="0"/>
                <a:cs typeface="Arial Rounded MT Bold" panose="020F0704030504030204" charset="0"/>
              </a:rPr>
              <a:t>PEBERHOLM</a:t>
            </a:r>
          </a:p>
        </p:txBody>
      </p:sp>
      <p:sp>
        <p:nvSpPr>
          <p:cNvPr id="131" name="矩形 130"/>
          <p:cNvSpPr/>
          <p:nvPr/>
        </p:nvSpPr>
        <p:spPr>
          <a:xfrm>
            <a:off x="7849235" y="3152140"/>
            <a:ext cx="3761740" cy="521970"/>
          </a:xfrm>
          <a:prstGeom prst="rect">
            <a:avLst/>
          </a:prstGeom>
        </p:spPr>
        <p:txBody>
          <a:bodyPr wrap="square">
            <a:spAutoFit/>
          </a:bodyPr>
          <a:lstStyle/>
          <a:p>
            <a:pPr algn="ctr" defTabSz="608965"/>
            <a:r>
              <a:rPr lang="en-US" altLang="zh-CN" sz="2800" b="1">
                <a:solidFill>
                  <a:srgbClr val="3B3838"/>
                </a:solidFill>
                <a:latin typeface="Arial Rounded MT Bold" panose="020F0704030504030204" charset="0"/>
                <a:ea typeface="Arial" panose="020B0604020202020204" pitchFamily="34" charset="0"/>
                <a:cs typeface="Arial Rounded MT Bold" panose="020F0704030504030204" charset="0"/>
              </a:rPr>
              <a:t>D</a:t>
            </a:r>
            <a:r>
              <a:rPr lang="en-IN" altLang="en-US" sz="2800" b="1">
                <a:solidFill>
                  <a:srgbClr val="3B3838"/>
                </a:solidFill>
                <a:latin typeface="Arial Rounded MT Bold" panose="020F0704030504030204" charset="0"/>
                <a:ea typeface="Arial" panose="020B0604020202020204" pitchFamily="34" charset="0"/>
                <a:cs typeface="Arial Rounded MT Bold" panose="020F0704030504030204" charset="0"/>
              </a:rPr>
              <a:t>ROGDEN </a:t>
            </a:r>
            <a:r>
              <a:rPr lang="en-US" altLang="zh-CN" sz="2800" b="1">
                <a:solidFill>
                  <a:srgbClr val="3B3838"/>
                </a:solidFill>
                <a:latin typeface="Arial Rounded MT Bold" panose="020F0704030504030204" charset="0"/>
                <a:ea typeface="Arial" panose="020B0604020202020204" pitchFamily="34" charset="0"/>
                <a:cs typeface="Arial Rounded MT Bold" panose="020F0704030504030204" charset="0"/>
              </a:rPr>
              <a:t>T</a:t>
            </a:r>
            <a:r>
              <a:rPr lang="en-IN" altLang="en-US" sz="2800" b="1">
                <a:solidFill>
                  <a:srgbClr val="3B3838"/>
                </a:solidFill>
                <a:latin typeface="Arial Rounded MT Bold" panose="020F0704030504030204" charset="0"/>
                <a:ea typeface="Arial" panose="020B0604020202020204" pitchFamily="34" charset="0"/>
                <a:cs typeface="Arial Rounded MT Bold" panose="020F0704030504030204" charset="0"/>
              </a:rPr>
              <a:t>UNNEL</a:t>
            </a:r>
          </a:p>
        </p:txBody>
      </p:sp>
      <p:grpSp>
        <p:nvGrpSpPr>
          <p:cNvPr id="138" name="组合 137"/>
          <p:cNvGrpSpPr/>
          <p:nvPr/>
        </p:nvGrpSpPr>
        <p:grpSpPr>
          <a:xfrm>
            <a:off x="5232045" y="1328325"/>
            <a:ext cx="1727967" cy="1727967"/>
            <a:chOff x="3708329" y="1249480"/>
            <a:chExt cx="1728192" cy="1728192"/>
          </a:xfrm>
          <a:solidFill>
            <a:schemeClr val="bg1"/>
          </a:solidFill>
        </p:grpSpPr>
        <p:sp>
          <p:nvSpPr>
            <p:cNvPr id="139" name="椭圆 138"/>
            <p:cNvSpPr/>
            <p:nvPr/>
          </p:nvSpPr>
          <p:spPr>
            <a:xfrm>
              <a:off x="3708329" y="1249480"/>
              <a:ext cx="1728192" cy="1728192"/>
            </a:xfrm>
            <a:prstGeom prst="ellipse">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65"/>
              <a:endParaRPr lang="zh-CN" altLang="en-US" sz="2400">
                <a:solidFill>
                  <a:srgbClr val="FFFFFF"/>
                </a:solidFill>
              </a:endParaRPr>
            </a:p>
          </p:txBody>
        </p:sp>
        <p:grpSp>
          <p:nvGrpSpPr>
            <p:cNvPr id="140" name="组合 139"/>
            <p:cNvGrpSpPr/>
            <p:nvPr/>
          </p:nvGrpSpPr>
          <p:grpSpPr>
            <a:xfrm>
              <a:off x="4068500" y="1739607"/>
              <a:ext cx="987768" cy="751876"/>
              <a:chOff x="5326683" y="1663294"/>
              <a:chExt cx="713544" cy="543140"/>
            </a:xfrm>
            <a:grpFill/>
          </p:grpSpPr>
          <p:sp>
            <p:nvSpPr>
              <p:cNvPr id="141" name="Freeform 16"/>
              <p:cNvSpPr>
                <a:spLocks noEditPoints="1"/>
              </p:cNvSpPr>
              <p:nvPr/>
            </p:nvSpPr>
            <p:spPr bwMode="black">
              <a:xfrm>
                <a:off x="5326683" y="1663294"/>
                <a:ext cx="485405" cy="48796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en-US" sz="800">
                  <a:solidFill>
                    <a:srgbClr val="FFFFFF"/>
                  </a:solidFill>
                </a:endParaRPr>
              </a:p>
            </p:txBody>
          </p:sp>
          <p:sp>
            <p:nvSpPr>
              <p:cNvPr id="142" name="Freeform 18"/>
              <p:cNvSpPr>
                <a:spLocks noEditPoints="1"/>
              </p:cNvSpPr>
              <p:nvPr/>
            </p:nvSpPr>
            <p:spPr bwMode="black">
              <a:xfrm>
                <a:off x="5794006" y="1941357"/>
                <a:ext cx="246221" cy="265077"/>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en-US" sz="800">
                  <a:solidFill>
                    <a:srgbClr val="FFFFFF"/>
                  </a:solidFill>
                </a:endParaRPr>
              </a:p>
            </p:txBody>
          </p:sp>
        </p:grpSp>
      </p:grpSp>
      <p:grpSp>
        <p:nvGrpSpPr>
          <p:cNvPr id="143" name="组合 142"/>
          <p:cNvGrpSpPr/>
          <p:nvPr/>
        </p:nvGrpSpPr>
        <p:grpSpPr>
          <a:xfrm>
            <a:off x="8865561" y="1328325"/>
            <a:ext cx="1727967" cy="1727967"/>
            <a:chOff x="6228184" y="1249480"/>
            <a:chExt cx="1728192" cy="1728192"/>
          </a:xfrm>
          <a:solidFill>
            <a:schemeClr val="bg1"/>
          </a:solidFill>
        </p:grpSpPr>
        <p:sp>
          <p:nvSpPr>
            <p:cNvPr id="144" name="椭圆 143"/>
            <p:cNvSpPr/>
            <p:nvPr/>
          </p:nvSpPr>
          <p:spPr>
            <a:xfrm>
              <a:off x="6228184" y="1249480"/>
              <a:ext cx="1728192" cy="1728192"/>
            </a:xfrm>
            <a:prstGeom prst="ellipse">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965"/>
              <a:endParaRPr lang="zh-CN" altLang="en-US" sz="2400">
                <a:solidFill>
                  <a:srgbClr val="FFFFFF"/>
                </a:solidFill>
              </a:endParaRPr>
            </a:p>
          </p:txBody>
        </p:sp>
        <p:sp>
          <p:nvSpPr>
            <p:cNvPr id="145" name="Freeform 217"/>
            <p:cNvSpPr>
              <a:spLocks noChangeAspect="1" noEditPoints="1"/>
            </p:cNvSpPr>
            <p:nvPr/>
          </p:nvSpPr>
          <p:spPr bwMode="auto">
            <a:xfrm>
              <a:off x="6690886" y="1714233"/>
              <a:ext cx="802787" cy="798685"/>
            </a:xfrm>
            <a:custGeom>
              <a:avLst/>
              <a:gdLst>
                <a:gd name="T0" fmla="*/ 72 w 87"/>
                <a:gd name="T1" fmla="*/ 33 h 87"/>
                <a:gd name="T2" fmla="*/ 59 w 87"/>
                <a:gd name="T3" fmla="*/ 45 h 87"/>
                <a:gd name="T4" fmla="*/ 51 w 87"/>
                <a:gd name="T5" fmla="*/ 37 h 87"/>
                <a:gd name="T6" fmla="*/ 57 w 87"/>
                <a:gd name="T7" fmla="*/ 30 h 87"/>
                <a:gd name="T8" fmla="*/ 57 w 87"/>
                <a:gd name="T9" fmla="*/ 27 h 87"/>
                <a:gd name="T10" fmla="*/ 57 w 87"/>
                <a:gd name="T11" fmla="*/ 27 h 87"/>
                <a:gd name="T12" fmla="*/ 53 w 87"/>
                <a:gd name="T13" fmla="*/ 27 h 87"/>
                <a:gd name="T14" fmla="*/ 47 w 87"/>
                <a:gd name="T15" fmla="*/ 33 h 87"/>
                <a:gd name="T16" fmla="*/ 42 w 87"/>
                <a:gd name="T17" fmla="*/ 28 h 87"/>
                <a:gd name="T18" fmla="*/ 55 w 87"/>
                <a:gd name="T19" fmla="*/ 16 h 87"/>
                <a:gd name="T20" fmla="*/ 72 w 87"/>
                <a:gd name="T21" fmla="*/ 33 h 87"/>
                <a:gd name="T22" fmla="*/ 45 w 87"/>
                <a:gd name="T23" fmla="*/ 60 h 87"/>
                <a:gd name="T24" fmla="*/ 36 w 87"/>
                <a:gd name="T25" fmla="*/ 51 h 87"/>
                <a:gd name="T26" fmla="*/ 21 w 87"/>
                <a:gd name="T27" fmla="*/ 66 h 87"/>
                <a:gd name="T28" fmla="*/ 17 w 87"/>
                <a:gd name="T29" fmla="*/ 66 h 87"/>
                <a:gd name="T30" fmla="*/ 17 w 87"/>
                <a:gd name="T31" fmla="*/ 66 h 87"/>
                <a:gd name="T32" fmla="*/ 17 w 87"/>
                <a:gd name="T33" fmla="*/ 63 h 87"/>
                <a:gd name="T34" fmla="*/ 33 w 87"/>
                <a:gd name="T35" fmla="*/ 47 h 87"/>
                <a:gd name="T36" fmla="*/ 28 w 87"/>
                <a:gd name="T37" fmla="*/ 43 h 87"/>
                <a:gd name="T38" fmla="*/ 9 w 87"/>
                <a:gd name="T39" fmla="*/ 62 h 87"/>
                <a:gd name="T40" fmla="*/ 2 w 87"/>
                <a:gd name="T41" fmla="*/ 86 h 87"/>
                <a:gd name="T42" fmla="*/ 26 w 87"/>
                <a:gd name="T43" fmla="*/ 79 h 87"/>
                <a:gd name="T44" fmla="*/ 45 w 87"/>
                <a:gd name="T45" fmla="*/ 60 h 87"/>
                <a:gd name="T46" fmla="*/ 76 w 87"/>
                <a:gd name="T47" fmla="*/ 29 h 87"/>
                <a:gd name="T48" fmla="*/ 87 w 87"/>
                <a:gd name="T49" fmla="*/ 17 h 87"/>
                <a:gd name="T50" fmla="*/ 70 w 87"/>
                <a:gd name="T51" fmla="*/ 0 h 87"/>
                <a:gd name="T52" fmla="*/ 59 w 87"/>
                <a:gd name="T53" fmla="*/ 12 h 87"/>
                <a:gd name="T54" fmla="*/ 76 w 87"/>
                <a:gd name="T55" fmla="*/ 29 h 87"/>
                <a:gd name="T56" fmla="*/ 66 w 87"/>
                <a:gd name="T57" fmla="*/ 51 h 87"/>
                <a:gd name="T58" fmla="*/ 62 w 87"/>
                <a:gd name="T59" fmla="*/ 51 h 87"/>
                <a:gd name="T60" fmla="*/ 35 w 87"/>
                <a:gd name="T61" fmla="*/ 25 h 87"/>
                <a:gd name="T62" fmla="*/ 36 w 87"/>
                <a:gd name="T63" fmla="*/ 18 h 87"/>
                <a:gd name="T64" fmla="*/ 18 w 87"/>
                <a:gd name="T65" fmla="*/ 0 h 87"/>
                <a:gd name="T66" fmla="*/ 18 w 87"/>
                <a:gd name="T67" fmla="*/ 0 h 87"/>
                <a:gd name="T68" fmla="*/ 19 w 87"/>
                <a:gd name="T69" fmla="*/ 5 h 87"/>
                <a:gd name="T70" fmla="*/ 25 w 87"/>
                <a:gd name="T71" fmla="*/ 15 h 87"/>
                <a:gd name="T72" fmla="*/ 15 w 87"/>
                <a:gd name="T73" fmla="*/ 25 h 87"/>
                <a:gd name="T74" fmla="*/ 4 w 87"/>
                <a:gd name="T75" fmla="*/ 16 h 87"/>
                <a:gd name="T76" fmla="*/ 1 w 87"/>
                <a:gd name="T77" fmla="*/ 13 h 87"/>
                <a:gd name="T78" fmla="*/ 0 w 87"/>
                <a:gd name="T79" fmla="*/ 18 h 87"/>
                <a:gd name="T80" fmla="*/ 18 w 87"/>
                <a:gd name="T81" fmla="*/ 36 h 87"/>
                <a:gd name="T82" fmla="*/ 23 w 87"/>
                <a:gd name="T83" fmla="*/ 36 h 87"/>
                <a:gd name="T84" fmla="*/ 50 w 87"/>
                <a:gd name="T85" fmla="*/ 62 h 87"/>
                <a:gd name="T86" fmla="*/ 49 w 87"/>
                <a:gd name="T87" fmla="*/ 69 h 87"/>
                <a:gd name="T88" fmla="*/ 67 w 87"/>
                <a:gd name="T89" fmla="*/ 87 h 87"/>
                <a:gd name="T90" fmla="*/ 67 w 87"/>
                <a:gd name="T91" fmla="*/ 87 h 87"/>
                <a:gd name="T92" fmla="*/ 66 w 87"/>
                <a:gd name="T93" fmla="*/ 82 h 87"/>
                <a:gd name="T94" fmla="*/ 60 w 87"/>
                <a:gd name="T95" fmla="*/ 73 h 87"/>
                <a:gd name="T96" fmla="*/ 70 w 87"/>
                <a:gd name="T97" fmla="*/ 62 h 87"/>
                <a:gd name="T98" fmla="*/ 80 w 87"/>
                <a:gd name="T99" fmla="*/ 71 h 87"/>
                <a:gd name="T100" fmla="*/ 84 w 87"/>
                <a:gd name="T101" fmla="*/ 74 h 87"/>
                <a:gd name="T102" fmla="*/ 84 w 87"/>
                <a:gd name="T103" fmla="*/ 69 h 87"/>
                <a:gd name="T104" fmla="*/ 66 w 87"/>
                <a:gd name="T10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87">
                  <a:moveTo>
                    <a:pt x="72" y="33"/>
                  </a:moveTo>
                  <a:cubicBezTo>
                    <a:pt x="59" y="45"/>
                    <a:pt x="59" y="45"/>
                    <a:pt x="59" y="45"/>
                  </a:cubicBezTo>
                  <a:cubicBezTo>
                    <a:pt x="51" y="37"/>
                    <a:pt x="51" y="37"/>
                    <a:pt x="51" y="37"/>
                  </a:cubicBezTo>
                  <a:cubicBezTo>
                    <a:pt x="57" y="30"/>
                    <a:pt x="57" y="30"/>
                    <a:pt x="57" y="30"/>
                  </a:cubicBezTo>
                  <a:cubicBezTo>
                    <a:pt x="58" y="29"/>
                    <a:pt x="58" y="28"/>
                    <a:pt x="57" y="27"/>
                  </a:cubicBezTo>
                  <a:cubicBezTo>
                    <a:pt x="57" y="27"/>
                    <a:pt x="57" y="27"/>
                    <a:pt x="57" y="27"/>
                  </a:cubicBezTo>
                  <a:cubicBezTo>
                    <a:pt x="56" y="26"/>
                    <a:pt x="54" y="26"/>
                    <a:pt x="53" y="27"/>
                  </a:cubicBezTo>
                  <a:cubicBezTo>
                    <a:pt x="47" y="33"/>
                    <a:pt x="47" y="33"/>
                    <a:pt x="47" y="33"/>
                  </a:cubicBezTo>
                  <a:cubicBezTo>
                    <a:pt x="42" y="28"/>
                    <a:pt x="42" y="28"/>
                    <a:pt x="42" y="28"/>
                  </a:cubicBezTo>
                  <a:cubicBezTo>
                    <a:pt x="55" y="16"/>
                    <a:pt x="55" y="16"/>
                    <a:pt x="55" y="16"/>
                  </a:cubicBezTo>
                  <a:cubicBezTo>
                    <a:pt x="72" y="33"/>
                    <a:pt x="72" y="33"/>
                    <a:pt x="72" y="33"/>
                  </a:cubicBezTo>
                  <a:close/>
                  <a:moveTo>
                    <a:pt x="45" y="60"/>
                  </a:moveTo>
                  <a:cubicBezTo>
                    <a:pt x="36" y="51"/>
                    <a:pt x="36" y="51"/>
                    <a:pt x="36" y="51"/>
                  </a:cubicBezTo>
                  <a:cubicBezTo>
                    <a:pt x="21" y="66"/>
                    <a:pt x="21" y="66"/>
                    <a:pt x="21" y="66"/>
                  </a:cubicBezTo>
                  <a:cubicBezTo>
                    <a:pt x="20" y="67"/>
                    <a:pt x="18" y="67"/>
                    <a:pt x="17" y="66"/>
                  </a:cubicBezTo>
                  <a:cubicBezTo>
                    <a:pt x="17" y="66"/>
                    <a:pt x="17" y="66"/>
                    <a:pt x="17" y="66"/>
                  </a:cubicBezTo>
                  <a:cubicBezTo>
                    <a:pt x="16" y="65"/>
                    <a:pt x="16" y="64"/>
                    <a:pt x="17" y="63"/>
                  </a:cubicBezTo>
                  <a:cubicBezTo>
                    <a:pt x="33" y="47"/>
                    <a:pt x="33" y="47"/>
                    <a:pt x="33" y="47"/>
                  </a:cubicBezTo>
                  <a:cubicBezTo>
                    <a:pt x="28" y="43"/>
                    <a:pt x="28" y="43"/>
                    <a:pt x="28" y="43"/>
                  </a:cubicBezTo>
                  <a:cubicBezTo>
                    <a:pt x="9" y="62"/>
                    <a:pt x="9" y="62"/>
                    <a:pt x="9" y="62"/>
                  </a:cubicBezTo>
                  <a:cubicBezTo>
                    <a:pt x="2" y="86"/>
                    <a:pt x="2" y="86"/>
                    <a:pt x="2" y="86"/>
                  </a:cubicBezTo>
                  <a:cubicBezTo>
                    <a:pt x="26" y="79"/>
                    <a:pt x="26" y="79"/>
                    <a:pt x="26" y="79"/>
                  </a:cubicBezTo>
                  <a:lnTo>
                    <a:pt x="45" y="60"/>
                  </a:lnTo>
                  <a:close/>
                  <a:moveTo>
                    <a:pt x="76" y="29"/>
                  </a:moveTo>
                  <a:cubicBezTo>
                    <a:pt x="87" y="17"/>
                    <a:pt x="87" y="17"/>
                    <a:pt x="87" y="17"/>
                  </a:cubicBezTo>
                  <a:cubicBezTo>
                    <a:pt x="70" y="0"/>
                    <a:pt x="70" y="0"/>
                    <a:pt x="70" y="0"/>
                  </a:cubicBezTo>
                  <a:cubicBezTo>
                    <a:pt x="59" y="12"/>
                    <a:pt x="59" y="12"/>
                    <a:pt x="59" y="12"/>
                  </a:cubicBezTo>
                  <a:lnTo>
                    <a:pt x="76" y="29"/>
                  </a:lnTo>
                  <a:close/>
                  <a:moveTo>
                    <a:pt x="66" y="51"/>
                  </a:moveTo>
                  <a:cubicBezTo>
                    <a:pt x="65" y="51"/>
                    <a:pt x="64" y="51"/>
                    <a:pt x="62" y="51"/>
                  </a:cubicBezTo>
                  <a:cubicBezTo>
                    <a:pt x="35" y="25"/>
                    <a:pt x="35" y="25"/>
                    <a:pt x="35" y="25"/>
                  </a:cubicBezTo>
                  <a:cubicBezTo>
                    <a:pt x="36" y="23"/>
                    <a:pt x="36" y="21"/>
                    <a:pt x="36" y="18"/>
                  </a:cubicBezTo>
                  <a:cubicBezTo>
                    <a:pt x="36" y="8"/>
                    <a:pt x="28" y="0"/>
                    <a:pt x="18" y="0"/>
                  </a:cubicBezTo>
                  <a:cubicBezTo>
                    <a:pt x="18" y="0"/>
                    <a:pt x="18" y="0"/>
                    <a:pt x="18" y="0"/>
                  </a:cubicBezTo>
                  <a:cubicBezTo>
                    <a:pt x="19" y="5"/>
                    <a:pt x="19" y="5"/>
                    <a:pt x="19" y="5"/>
                  </a:cubicBezTo>
                  <a:cubicBezTo>
                    <a:pt x="23" y="7"/>
                    <a:pt x="25" y="11"/>
                    <a:pt x="25" y="15"/>
                  </a:cubicBezTo>
                  <a:cubicBezTo>
                    <a:pt x="25" y="20"/>
                    <a:pt x="21" y="25"/>
                    <a:pt x="15" y="25"/>
                  </a:cubicBezTo>
                  <a:cubicBezTo>
                    <a:pt x="10" y="25"/>
                    <a:pt x="5" y="21"/>
                    <a:pt x="4" y="16"/>
                  </a:cubicBezTo>
                  <a:cubicBezTo>
                    <a:pt x="1" y="13"/>
                    <a:pt x="1" y="13"/>
                    <a:pt x="1" y="13"/>
                  </a:cubicBezTo>
                  <a:cubicBezTo>
                    <a:pt x="1" y="15"/>
                    <a:pt x="0" y="17"/>
                    <a:pt x="0" y="18"/>
                  </a:cubicBezTo>
                  <a:cubicBezTo>
                    <a:pt x="0" y="28"/>
                    <a:pt x="9" y="36"/>
                    <a:pt x="18" y="36"/>
                  </a:cubicBezTo>
                  <a:cubicBezTo>
                    <a:pt x="20" y="36"/>
                    <a:pt x="22" y="36"/>
                    <a:pt x="23" y="36"/>
                  </a:cubicBezTo>
                  <a:cubicBezTo>
                    <a:pt x="50" y="62"/>
                    <a:pt x="50" y="62"/>
                    <a:pt x="50" y="62"/>
                  </a:cubicBezTo>
                  <a:cubicBezTo>
                    <a:pt x="49" y="64"/>
                    <a:pt x="49" y="67"/>
                    <a:pt x="49" y="69"/>
                  </a:cubicBezTo>
                  <a:cubicBezTo>
                    <a:pt x="49" y="79"/>
                    <a:pt x="57" y="87"/>
                    <a:pt x="67" y="87"/>
                  </a:cubicBezTo>
                  <a:cubicBezTo>
                    <a:pt x="67" y="87"/>
                    <a:pt x="67" y="87"/>
                    <a:pt x="67" y="87"/>
                  </a:cubicBezTo>
                  <a:cubicBezTo>
                    <a:pt x="66" y="82"/>
                    <a:pt x="66" y="82"/>
                    <a:pt x="66" y="82"/>
                  </a:cubicBezTo>
                  <a:cubicBezTo>
                    <a:pt x="62" y="80"/>
                    <a:pt x="60" y="77"/>
                    <a:pt x="60" y="73"/>
                  </a:cubicBezTo>
                  <a:cubicBezTo>
                    <a:pt x="60" y="67"/>
                    <a:pt x="64" y="62"/>
                    <a:pt x="70" y="62"/>
                  </a:cubicBezTo>
                  <a:cubicBezTo>
                    <a:pt x="75" y="62"/>
                    <a:pt x="80" y="66"/>
                    <a:pt x="80" y="71"/>
                  </a:cubicBezTo>
                  <a:cubicBezTo>
                    <a:pt x="84" y="74"/>
                    <a:pt x="84" y="74"/>
                    <a:pt x="84" y="74"/>
                  </a:cubicBezTo>
                  <a:cubicBezTo>
                    <a:pt x="84" y="73"/>
                    <a:pt x="85" y="71"/>
                    <a:pt x="84" y="69"/>
                  </a:cubicBezTo>
                  <a:cubicBezTo>
                    <a:pt x="84" y="59"/>
                    <a:pt x="76" y="51"/>
                    <a:pt x="66" y="51"/>
                  </a:cubicBezTo>
                  <a:close/>
                </a:path>
              </a:pathLst>
            </a:custGeom>
            <a:solidFill>
              <a:schemeClr val="bg1"/>
            </a:solidFill>
            <a:ln>
              <a:noFill/>
            </a:ln>
          </p:spPr>
          <p:txBody>
            <a:bodyPr vert="horz" wrap="square" lIns="91428" tIns="45714" rIns="91428" bIns="45714" numCol="1" anchor="t" anchorCtr="0" compatLnSpc="1"/>
            <a:lstStyle/>
            <a:p>
              <a:pPr defTabSz="608965"/>
              <a:endParaRPr lang="en-US" sz="2400">
                <a:solidFill>
                  <a:srgbClr val="103154"/>
                </a:solidFill>
              </a:endParaRPr>
            </a:p>
          </p:txBody>
        </p:sp>
      </p:grpSp>
      <p:sp>
        <p:nvSpPr>
          <p:cNvPr id="52" name="Rectangle 39"/>
          <p:cNvSpPr>
            <a:spLocks noChangeArrowheads="1"/>
          </p:cNvSpPr>
          <p:nvPr/>
        </p:nvSpPr>
        <p:spPr bwMode="auto">
          <a:xfrm>
            <a:off x="3992880" y="257810"/>
            <a:ext cx="4205605" cy="66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buFont typeface="Arial" panose="020B0604020202020204" pitchFamily="34" charset="0"/>
              <a:buNone/>
            </a:pPr>
            <a:r>
              <a:rPr lang="en-IN" altLang="en-US" sz="3600" b="1" dirty="0">
                <a:solidFill>
                  <a:srgbClr val="3E4349"/>
                </a:solidFill>
                <a:latin typeface="Arial Rounded MT Bold" panose="020F0704030504030204" charset="0"/>
                <a:ea typeface="Arial" panose="020B0604020202020204" pitchFamily="34" charset="0"/>
                <a:cs typeface="Arial Rounded MT Bold" panose="020F0704030504030204" charset="0"/>
              </a:rPr>
              <a:t>LINK FEATURES</a:t>
            </a:r>
          </a:p>
        </p:txBody>
      </p:sp>
      <p:sp>
        <p:nvSpPr>
          <p:cNvPr id="24" name="矩形 23"/>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Freeform 18"/>
          <p:cNvSpPr>
            <a:spLocks noEditPoints="1"/>
          </p:cNvSpPr>
          <p:nvPr/>
        </p:nvSpPr>
        <p:spPr bwMode="black">
          <a:xfrm rot="17890021">
            <a:off x="1918743" y="1799085"/>
            <a:ext cx="1002482" cy="786776"/>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pPr defTabSz="608965"/>
            <a:endParaRPr lang="en-US" sz="1200" dirty="0">
              <a:solidFill>
                <a:srgbClr val="103154"/>
              </a:solidFill>
            </a:endParaRPr>
          </a:p>
        </p:txBody>
      </p:sp>
      <p:pic>
        <p:nvPicPr>
          <p:cNvPr id="103" name="Picture 102"/>
          <p:cNvPicPr/>
          <p:nvPr/>
        </p:nvPicPr>
        <p:blipFill>
          <a:blip r:embed="rId3"/>
          <a:stretch>
            <a:fillRect/>
          </a:stretch>
        </p:blipFill>
        <p:spPr>
          <a:xfrm>
            <a:off x="683260" y="3898265"/>
            <a:ext cx="3566795" cy="2306320"/>
          </a:xfrm>
          <a:prstGeom prst="rect">
            <a:avLst/>
          </a:prstGeom>
          <a:noFill/>
          <a:ln w="9525">
            <a:noFill/>
          </a:ln>
          <a:effectLst>
            <a:outerShdw blurRad="50800" dist="38100" dir="2700000" algn="tl" rotWithShape="0">
              <a:prstClr val="black">
                <a:alpha val="40000"/>
              </a:prstClr>
            </a:outerShdw>
          </a:effectLst>
        </p:spPr>
      </p:pic>
      <p:pic>
        <p:nvPicPr>
          <p:cNvPr id="105" name="Picture 104"/>
          <p:cNvPicPr/>
          <p:nvPr/>
        </p:nvPicPr>
        <p:blipFill>
          <a:blip r:embed="rId4"/>
          <a:stretch>
            <a:fillRect/>
          </a:stretch>
        </p:blipFill>
        <p:spPr>
          <a:xfrm>
            <a:off x="4601210" y="3898265"/>
            <a:ext cx="2988945" cy="2306955"/>
          </a:xfrm>
          <a:prstGeom prst="rect">
            <a:avLst/>
          </a:prstGeom>
          <a:noFill/>
          <a:ln w="9525">
            <a:noFill/>
          </a:ln>
          <a:effectLst>
            <a:outerShdw blurRad="50800" dist="38100" dir="2700000" algn="tl" rotWithShape="0">
              <a:prstClr val="black">
                <a:alpha val="40000"/>
              </a:prstClr>
            </a:outerShdw>
          </a:effectLst>
        </p:spPr>
      </p:pic>
      <p:pic>
        <p:nvPicPr>
          <p:cNvPr id="107" name="Picture 106"/>
          <p:cNvPicPr/>
          <p:nvPr/>
        </p:nvPicPr>
        <p:blipFill>
          <a:blip r:embed="rId5"/>
          <a:stretch>
            <a:fillRect/>
          </a:stretch>
        </p:blipFill>
        <p:spPr>
          <a:xfrm>
            <a:off x="7941310" y="3897630"/>
            <a:ext cx="3573145" cy="2306955"/>
          </a:xfrm>
          <a:prstGeom prst="rect">
            <a:avLst/>
          </a:prstGeom>
          <a:noFill/>
          <a:ln w="9525">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0000">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14:bounceEnd="50000">
                                          <p:cBhvr additive="base">
                                            <p:cTn id="7" dur="500" fill="hold"/>
                                            <p:tgtEl>
                                              <p:spTgt spid="52"/>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gtEl>
                                            <p:attrNameLst>
                                              <p:attrName>style.visibility</p:attrName>
                                            </p:attrNameLst>
                                          </p:cBhvr>
                                          <p:to>
                                            <p:strVal val="visible"/>
                                          </p:to>
                                        </p:set>
                                        <p:anim calcmode="lin" valueType="num">
                                          <p:cBhvr additive="base">
                                            <p:cTn id="11" dur="500" fill="hold"/>
                                            <p:tgtEl>
                                              <p:spTgt spid="138"/>
                                            </p:tgtEl>
                                            <p:attrNameLst>
                                              <p:attrName>ppt_x</p:attrName>
                                            </p:attrNameLst>
                                          </p:cBhvr>
                                          <p:tavLst>
                                            <p:tav tm="0">
                                              <p:val>
                                                <p:strVal val="#ppt_x"/>
                                              </p:val>
                                            </p:tav>
                                            <p:tav tm="100000">
                                              <p:val>
                                                <p:strVal val="#ppt_x"/>
                                              </p:val>
                                            </p:tav>
                                          </p:tavLst>
                                        </p:anim>
                                        <p:anim calcmode="lin" valueType="num">
                                          <p:cBhvr additive="base">
                                            <p:cTn id="12" dur="500" fill="hold"/>
                                            <p:tgtEl>
                                              <p:spTgt spid="138"/>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43"/>
                                            </p:tgtEl>
                                            <p:attrNameLst>
                                              <p:attrName>style.visibility</p:attrName>
                                            </p:attrNameLst>
                                          </p:cBhvr>
                                          <p:to>
                                            <p:strVal val="visible"/>
                                          </p:to>
                                        </p:set>
                                        <p:anim calcmode="lin" valueType="num">
                                          <p:cBhvr additive="base">
                                            <p:cTn id="15" dur="500" fill="hold"/>
                                            <p:tgtEl>
                                              <p:spTgt spid="143"/>
                                            </p:tgtEl>
                                            <p:attrNameLst>
                                              <p:attrName>ppt_x</p:attrName>
                                            </p:attrNameLst>
                                          </p:cBhvr>
                                          <p:tavLst>
                                            <p:tav tm="0">
                                              <p:val>
                                                <p:strVal val="0-#ppt_w/2"/>
                                              </p:val>
                                            </p:tav>
                                            <p:tav tm="100000">
                                              <p:val>
                                                <p:strVal val="#ppt_x"/>
                                              </p:val>
                                            </p:tav>
                                          </p:tavLst>
                                        </p:anim>
                                        <p:anim calcmode="lin" valueType="num">
                                          <p:cBhvr additive="base">
                                            <p:cTn id="16" dur="500" fill="hold"/>
                                            <p:tgtEl>
                                              <p:spTgt spid="143"/>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500"/>
                                      </p:stCondLst>
                                      <p:childTnLst>
                                        <p:set>
                                          <p:cBhvr>
                                            <p:cTn id="18" dur="1" fill="hold">
                                              <p:stCondLst>
                                                <p:cond delay="0"/>
                                              </p:stCondLst>
                                            </p:cTn>
                                            <p:tgtEl>
                                              <p:spTgt spid="129"/>
                                            </p:tgtEl>
                                            <p:attrNameLst>
                                              <p:attrName>style.visibility</p:attrName>
                                            </p:attrNameLst>
                                          </p:cBhvr>
                                          <p:to>
                                            <p:strVal val="visible"/>
                                          </p:to>
                                        </p:set>
                                        <p:animEffect transition="in" filter="wipe(left)">
                                          <p:cBhvr>
                                            <p:cTn id="19" dur="500"/>
                                            <p:tgtEl>
                                              <p:spTgt spid="129"/>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130"/>
                                            </p:tgtEl>
                                            <p:attrNameLst>
                                              <p:attrName>style.visibility</p:attrName>
                                            </p:attrNameLst>
                                          </p:cBhvr>
                                          <p:to>
                                            <p:strVal val="visible"/>
                                          </p:to>
                                        </p:set>
                                        <p:animEffect transition="in" filter="wipe(left)">
                                          <p:cBhvr>
                                            <p:cTn id="22" dur="500"/>
                                            <p:tgtEl>
                                              <p:spTgt spid="130"/>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131"/>
                                            </p:tgtEl>
                                            <p:attrNameLst>
                                              <p:attrName>style.visibility</p:attrName>
                                            </p:attrNameLst>
                                          </p:cBhvr>
                                          <p:to>
                                            <p:strVal val="visible"/>
                                          </p:to>
                                        </p:set>
                                        <p:animEffect transition="in" filter="wipe(left)">
                                          <p:cBhvr>
                                            <p:cTn id="25" dur="500"/>
                                            <p:tgtEl>
                                              <p:spTgt spid="131"/>
                                            </p:tgtEl>
                                          </p:cBhvr>
                                        </p:animEffect>
                                      </p:childTnLst>
                                    </p:cTn>
                                  </p:par>
                                  <p:par>
                                    <p:cTn id="26" presetID="2" presetClass="entr" presetSubtype="2" fill="hold" grpId="0" nodeType="withEffect">
                                      <p:stCondLst>
                                        <p:cond delay="0"/>
                                      </p:stCondLst>
                                      <p:childTnLst>
                                        <p:set>
                                          <p:cBhvr>
                                            <p:cTn id="27" dur="1" fill="hold">
                                              <p:stCondLst>
                                                <p:cond delay="0"/>
                                              </p:stCondLst>
                                            </p:cTn>
                                            <p:tgtEl>
                                              <p:spTgt spid="127"/>
                                            </p:tgtEl>
                                            <p:attrNameLst>
                                              <p:attrName>style.visibility</p:attrName>
                                            </p:attrNameLst>
                                          </p:cBhvr>
                                          <p:to>
                                            <p:strVal val="visible"/>
                                          </p:to>
                                        </p:set>
                                        <p:anim calcmode="lin" valueType="num">
                                          <p:cBhvr additive="base">
                                            <p:cTn id="28" dur="500" fill="hold"/>
                                            <p:tgtEl>
                                              <p:spTgt spid="127"/>
                                            </p:tgtEl>
                                            <p:attrNameLst>
                                              <p:attrName>ppt_x</p:attrName>
                                            </p:attrNameLst>
                                          </p:cBhvr>
                                          <p:tavLst>
                                            <p:tav tm="0">
                                              <p:val>
                                                <p:strVal val="1+#ppt_w/2"/>
                                              </p:val>
                                            </p:tav>
                                            <p:tav tm="100000">
                                              <p:val>
                                                <p:strVal val="#ppt_x"/>
                                              </p:val>
                                            </p:tav>
                                          </p:tavLst>
                                        </p:anim>
                                        <p:anim calcmode="lin" valueType="num">
                                          <p:cBhvr additive="base">
                                            <p:cTn id="29" dur="500" fill="hold"/>
                                            <p:tgtEl>
                                              <p:spTgt spid="1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9" grpId="0"/>
          <p:bldP spid="130" grpId="0"/>
          <p:bldP spid="131" grpId="0"/>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gtEl>
                                            <p:attrNameLst>
                                              <p:attrName>style.visibility</p:attrName>
                                            </p:attrNameLst>
                                          </p:cBhvr>
                                          <p:to>
                                            <p:strVal val="visible"/>
                                          </p:to>
                                        </p:set>
                                        <p:anim calcmode="lin" valueType="num">
                                          <p:cBhvr additive="base">
                                            <p:cTn id="11" dur="500" fill="hold"/>
                                            <p:tgtEl>
                                              <p:spTgt spid="138"/>
                                            </p:tgtEl>
                                            <p:attrNameLst>
                                              <p:attrName>ppt_x</p:attrName>
                                            </p:attrNameLst>
                                          </p:cBhvr>
                                          <p:tavLst>
                                            <p:tav tm="0">
                                              <p:val>
                                                <p:strVal val="#ppt_x"/>
                                              </p:val>
                                            </p:tav>
                                            <p:tav tm="100000">
                                              <p:val>
                                                <p:strVal val="#ppt_x"/>
                                              </p:val>
                                            </p:tav>
                                          </p:tavLst>
                                        </p:anim>
                                        <p:anim calcmode="lin" valueType="num">
                                          <p:cBhvr additive="base">
                                            <p:cTn id="12" dur="500" fill="hold"/>
                                            <p:tgtEl>
                                              <p:spTgt spid="138"/>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43"/>
                                            </p:tgtEl>
                                            <p:attrNameLst>
                                              <p:attrName>style.visibility</p:attrName>
                                            </p:attrNameLst>
                                          </p:cBhvr>
                                          <p:to>
                                            <p:strVal val="visible"/>
                                          </p:to>
                                        </p:set>
                                        <p:anim calcmode="lin" valueType="num">
                                          <p:cBhvr additive="base">
                                            <p:cTn id="15" dur="500" fill="hold"/>
                                            <p:tgtEl>
                                              <p:spTgt spid="143"/>
                                            </p:tgtEl>
                                            <p:attrNameLst>
                                              <p:attrName>ppt_x</p:attrName>
                                            </p:attrNameLst>
                                          </p:cBhvr>
                                          <p:tavLst>
                                            <p:tav tm="0">
                                              <p:val>
                                                <p:strVal val="0-#ppt_w/2"/>
                                              </p:val>
                                            </p:tav>
                                            <p:tav tm="100000">
                                              <p:val>
                                                <p:strVal val="#ppt_x"/>
                                              </p:val>
                                            </p:tav>
                                          </p:tavLst>
                                        </p:anim>
                                        <p:anim calcmode="lin" valueType="num">
                                          <p:cBhvr additive="base">
                                            <p:cTn id="16" dur="500" fill="hold"/>
                                            <p:tgtEl>
                                              <p:spTgt spid="143"/>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500"/>
                                      </p:stCondLst>
                                      <p:childTnLst>
                                        <p:set>
                                          <p:cBhvr>
                                            <p:cTn id="18" dur="1" fill="hold">
                                              <p:stCondLst>
                                                <p:cond delay="0"/>
                                              </p:stCondLst>
                                            </p:cTn>
                                            <p:tgtEl>
                                              <p:spTgt spid="129"/>
                                            </p:tgtEl>
                                            <p:attrNameLst>
                                              <p:attrName>style.visibility</p:attrName>
                                            </p:attrNameLst>
                                          </p:cBhvr>
                                          <p:to>
                                            <p:strVal val="visible"/>
                                          </p:to>
                                        </p:set>
                                        <p:animEffect transition="in" filter="wipe(left)">
                                          <p:cBhvr>
                                            <p:cTn id="19" dur="500"/>
                                            <p:tgtEl>
                                              <p:spTgt spid="129"/>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130"/>
                                            </p:tgtEl>
                                            <p:attrNameLst>
                                              <p:attrName>style.visibility</p:attrName>
                                            </p:attrNameLst>
                                          </p:cBhvr>
                                          <p:to>
                                            <p:strVal val="visible"/>
                                          </p:to>
                                        </p:set>
                                        <p:animEffect transition="in" filter="wipe(left)">
                                          <p:cBhvr>
                                            <p:cTn id="22" dur="500"/>
                                            <p:tgtEl>
                                              <p:spTgt spid="130"/>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131"/>
                                            </p:tgtEl>
                                            <p:attrNameLst>
                                              <p:attrName>style.visibility</p:attrName>
                                            </p:attrNameLst>
                                          </p:cBhvr>
                                          <p:to>
                                            <p:strVal val="visible"/>
                                          </p:to>
                                        </p:set>
                                        <p:animEffect transition="in" filter="wipe(left)">
                                          <p:cBhvr>
                                            <p:cTn id="25" dur="500"/>
                                            <p:tgtEl>
                                              <p:spTgt spid="131"/>
                                            </p:tgtEl>
                                          </p:cBhvr>
                                        </p:animEffect>
                                      </p:childTnLst>
                                    </p:cTn>
                                  </p:par>
                                  <p:par>
                                    <p:cTn id="26" presetID="2" presetClass="entr" presetSubtype="2" fill="hold" grpId="0" nodeType="withEffect">
                                      <p:stCondLst>
                                        <p:cond delay="0"/>
                                      </p:stCondLst>
                                      <p:childTnLst>
                                        <p:set>
                                          <p:cBhvr>
                                            <p:cTn id="27" dur="1" fill="hold">
                                              <p:stCondLst>
                                                <p:cond delay="0"/>
                                              </p:stCondLst>
                                            </p:cTn>
                                            <p:tgtEl>
                                              <p:spTgt spid="127"/>
                                            </p:tgtEl>
                                            <p:attrNameLst>
                                              <p:attrName>style.visibility</p:attrName>
                                            </p:attrNameLst>
                                          </p:cBhvr>
                                          <p:to>
                                            <p:strVal val="visible"/>
                                          </p:to>
                                        </p:set>
                                        <p:anim calcmode="lin" valueType="num">
                                          <p:cBhvr additive="base">
                                            <p:cTn id="28" dur="500" fill="hold"/>
                                            <p:tgtEl>
                                              <p:spTgt spid="127"/>
                                            </p:tgtEl>
                                            <p:attrNameLst>
                                              <p:attrName>ppt_x</p:attrName>
                                            </p:attrNameLst>
                                          </p:cBhvr>
                                          <p:tavLst>
                                            <p:tav tm="0">
                                              <p:val>
                                                <p:strVal val="1+#ppt_w/2"/>
                                              </p:val>
                                            </p:tav>
                                            <p:tav tm="100000">
                                              <p:val>
                                                <p:strVal val="#ppt_x"/>
                                              </p:val>
                                            </p:tav>
                                          </p:tavLst>
                                        </p:anim>
                                        <p:anim calcmode="lin" valueType="num">
                                          <p:cBhvr additive="base">
                                            <p:cTn id="29" dur="500" fill="hold"/>
                                            <p:tgtEl>
                                              <p:spTgt spid="1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131" grpId="0"/>
          <p:bldP spid="52" grpId="0"/>
          <p:bldP spid="127"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9"/>
          <p:cNvSpPr>
            <a:spLocks noChangeArrowheads="1"/>
          </p:cNvSpPr>
          <p:nvPr/>
        </p:nvSpPr>
        <p:spPr bwMode="auto">
          <a:xfrm>
            <a:off x="4853305" y="1257935"/>
            <a:ext cx="2000885" cy="66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IN" altLang="en-US" sz="3600" b="1" dirty="0">
                <a:solidFill>
                  <a:srgbClr val="3E4349"/>
                </a:solidFill>
                <a:latin typeface="Arial Rounded MT Bold" panose="020F0704030504030204" charset="0"/>
                <a:ea typeface="Arial" panose="020B0604020202020204" pitchFamily="34" charset="0"/>
                <a:cs typeface="Arial Rounded MT Bold" panose="020F0704030504030204" charset="0"/>
              </a:rPr>
              <a:t>BRIDGE</a:t>
            </a:r>
          </a:p>
        </p:txBody>
      </p:sp>
      <p:sp>
        <p:nvSpPr>
          <p:cNvPr id="55" name="内容占位符 2"/>
          <p:cNvSpPr txBox="1"/>
          <p:nvPr/>
        </p:nvSpPr>
        <p:spPr>
          <a:xfrm>
            <a:off x="4771390" y="1786255"/>
            <a:ext cx="7325360" cy="4650740"/>
          </a:xfrm>
          <a:prstGeom prst="rect">
            <a:avLst/>
          </a:prstGeom>
        </p:spPr>
        <p:txBody>
          <a:bodyPr vert="horz" lIns="121904" tIns="60952" rIns="121904" bIns="60952" rtlCol="0" anchor="t">
            <a:no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90000"/>
              </a:lnSpc>
              <a:spcBef>
                <a:spcPts val="0"/>
              </a:spcBef>
              <a:spcAft>
                <a:spcPts val="800"/>
              </a:spcAft>
              <a:buNone/>
            </a:pPr>
            <a:r>
              <a:rPr lang="en-IN" altLang="zh-CN" sz="1850" dirty="0">
                <a:solidFill>
                  <a:srgbClr val="595959"/>
                </a:solidFill>
                <a:latin typeface="Times New Roman" panose="02020603050405020304" charset="0"/>
                <a:ea typeface="Arial" panose="020B0604020202020204" pitchFamily="34" charset="0"/>
                <a:cs typeface="Times New Roman" panose="02020603050405020304" charset="0"/>
              </a:rPr>
              <a:t>At 7,845 m, the bridge covers half the distance between Sweden and the Danish island of Amager, the border between the two countries being 5.3 km from the Swedish end. The structure has a mass of 82,000 tonnes and supports two railway tracks beneath four road lanes in a horizontal girder extending along the entire length of the bridge. On both approaches to the three cable-stayed bridge sections, the girder is supported every 140 m by concrete piers. The two pairs of free-standing cable-supporting towers are 204 m high. The cable-stayed main span is 491 m long. A girder and cable-stayed design was chosen to provide the specific rigidity necessary to carry heavy rail traffic, and also to resist large accumulations of ice.</a:t>
            </a:r>
          </a:p>
          <a:p>
            <a:pPr marL="0" indent="0" algn="just">
              <a:lnSpc>
                <a:spcPct val="90000"/>
              </a:lnSpc>
              <a:spcBef>
                <a:spcPts val="0"/>
              </a:spcBef>
              <a:spcAft>
                <a:spcPts val="800"/>
              </a:spcAft>
              <a:buNone/>
            </a:pPr>
            <a:r>
              <a:rPr lang="en-IN" altLang="zh-CN" sz="1850" dirty="0">
                <a:solidFill>
                  <a:srgbClr val="595959"/>
                </a:solidFill>
                <a:latin typeface="Times New Roman" panose="02020603050405020304" charset="0"/>
                <a:ea typeface="Arial" panose="020B0604020202020204" pitchFamily="34" charset="0"/>
                <a:cs typeface="Times New Roman" panose="02020603050405020304" charset="0"/>
              </a:rPr>
              <a:t>Due to high longitudinal and transverse loads acting over the bridge and to accommodate movements between the superstructure &amp; substructure, it has bearings weighing up to 20 t each. Vibration issues, caused by several cables in the bridge moving under certain wind &amp; temperature conditions, were combatted with the installation of compression spring dampers installed in pairs at the centre of the cables. Two of these dampers were equipped with laser gauges for ongoing monitoring.</a:t>
            </a:r>
          </a:p>
        </p:txBody>
      </p:sp>
      <p:sp>
        <p:nvSpPr>
          <p:cNvPr id="132" name="矩形 131"/>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矩形 132"/>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4" name="矩形 133"/>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Picture 1"/>
          <p:cNvPicPr/>
          <p:nvPr/>
        </p:nvPicPr>
        <p:blipFill>
          <a:blip r:embed="rId3"/>
          <a:stretch>
            <a:fillRect/>
          </a:stretch>
        </p:blipFill>
        <p:spPr>
          <a:xfrm>
            <a:off x="0" y="935990"/>
            <a:ext cx="4771390" cy="550100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14:presetBounceEnd="50000">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6"/>
          <p:cNvSpPr txBox="1"/>
          <p:nvPr/>
        </p:nvSpPr>
        <p:spPr>
          <a:xfrm>
            <a:off x="5596255" y="4063365"/>
            <a:ext cx="6595745" cy="2306955"/>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marL="11430" indent="0" algn="just" defTabSz="1218565">
              <a:lnSpc>
                <a:spcPct val="100000"/>
              </a:lnSpc>
              <a:spcBef>
                <a:spcPts val="800"/>
              </a:spcBef>
              <a:spcAft>
                <a:spcPts val="0"/>
              </a:spcAft>
              <a:buFont typeface="Arial" panose="020B0604020202020204" pitchFamily="34" charset="0"/>
              <a:buNone/>
            </a:pPr>
            <a:r>
              <a:rPr lang="en-IN" sz="1800" dirty="0">
                <a:solidFill>
                  <a:srgbClr val="595959"/>
                </a:solidFill>
                <a:latin typeface="Times New Roman" panose="02020603050405020304" charset="0"/>
                <a:ea typeface="Arial" panose="020B0604020202020204" pitchFamily="34" charset="0"/>
                <a:cs typeface="Times New Roman" panose="02020603050405020304" charset="0"/>
              </a:rPr>
              <a:t>The reason for constructing the island was to have a crossover point between the tunnel and the bridge. It is considered to be a biological experiment. Scientists predicted that nature would colonize it and make the island flourish on its own, without any human interaction. As of June 2007, scientists from the Biological Society of Lund had registered 454 species of plants on the island. Also resident to the island as of 2005 were about 20 species of spiders, and approximately 12 species of birds.</a:t>
            </a:r>
          </a:p>
        </p:txBody>
      </p:sp>
      <p:sp>
        <p:nvSpPr>
          <p:cNvPr id="10" name="矩形 9"/>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矩形 11"/>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08" name="Picture 107"/>
          <p:cNvPicPr/>
          <p:nvPr/>
        </p:nvPicPr>
        <p:blipFill>
          <a:blip r:embed="rId3"/>
          <a:stretch>
            <a:fillRect/>
          </a:stretch>
        </p:blipFill>
        <p:spPr>
          <a:xfrm>
            <a:off x="537210" y="876300"/>
            <a:ext cx="4454525" cy="3915410"/>
          </a:xfrm>
          <a:prstGeom prst="rect">
            <a:avLst/>
          </a:prstGeom>
          <a:noFill/>
          <a:ln w="9525">
            <a:noFill/>
          </a:ln>
          <a:effectLst>
            <a:outerShdw blurRad="50800" dist="38100" dir="2700000" algn="tl" rotWithShape="0">
              <a:prstClr val="black">
                <a:alpha val="40000"/>
              </a:prstClr>
            </a:outerShdw>
          </a:effectLst>
        </p:spPr>
      </p:pic>
      <p:pic>
        <p:nvPicPr>
          <p:cNvPr id="109" name="Picture 108"/>
          <p:cNvPicPr/>
          <p:nvPr/>
        </p:nvPicPr>
        <p:blipFill>
          <a:blip r:embed="rId4"/>
          <a:stretch>
            <a:fillRect/>
          </a:stretch>
        </p:blipFill>
        <p:spPr>
          <a:xfrm>
            <a:off x="5981700" y="935990"/>
            <a:ext cx="5824855" cy="3138170"/>
          </a:xfrm>
          <a:prstGeom prst="rect">
            <a:avLst/>
          </a:prstGeom>
          <a:noFill/>
          <a:ln w="9525">
            <a:noFill/>
          </a:ln>
          <a:effectLst>
            <a:outerShdw blurRad="50800" dist="38100" dir="2700000" algn="tl" rotWithShape="0">
              <a:prstClr val="black">
                <a:alpha val="40000"/>
              </a:prstClr>
            </a:outerShdw>
          </a:effectLst>
        </p:spPr>
      </p:pic>
      <p:sp>
        <p:nvSpPr>
          <p:cNvPr id="2" name="Text Box 1"/>
          <p:cNvSpPr txBox="1"/>
          <p:nvPr/>
        </p:nvSpPr>
        <p:spPr>
          <a:xfrm>
            <a:off x="-38100" y="4791710"/>
            <a:ext cx="5634355" cy="1476375"/>
          </a:xfrm>
          <a:prstGeom prst="rect">
            <a:avLst/>
          </a:prstGeom>
          <a:noFill/>
        </p:spPr>
        <p:txBody>
          <a:bodyPr wrap="square" rtlCol="0">
            <a:spAutoFit/>
          </a:bodyPr>
          <a:lstStyle/>
          <a:p>
            <a:pPr algn="just"/>
            <a:r>
              <a:rPr lang="en-IN" dirty="0">
                <a:solidFill>
                  <a:srgbClr val="595959"/>
                </a:solidFill>
                <a:latin typeface="Times New Roman" panose="02020603050405020304" charset="0"/>
                <a:ea typeface="Arial" panose="020B0604020202020204" pitchFamily="34" charset="0"/>
                <a:cs typeface="Times New Roman" panose="02020603050405020304" charset="0"/>
                <a:sym typeface="+mn-ea"/>
              </a:rPr>
              <a:t>The bridge joins Drogden tunnel on the artificial island of Peberholm (Pepper Islet). Peberholm is a designated nature reserve built from Swedish rock and the soil dredged up during the bridge and tunnel construction, approximately 4 km long with an average width of 500m.  It is 20 m high.</a:t>
            </a:r>
          </a:p>
        </p:txBody>
      </p:sp>
      <p:sp>
        <p:nvSpPr>
          <p:cNvPr id="3" name="Text Box 2"/>
          <p:cNvSpPr txBox="1"/>
          <p:nvPr/>
        </p:nvSpPr>
        <p:spPr>
          <a:xfrm>
            <a:off x="3526155" y="216535"/>
            <a:ext cx="4436745" cy="583565"/>
          </a:xfrm>
          <a:prstGeom prst="rect">
            <a:avLst/>
          </a:prstGeom>
          <a:noFill/>
        </p:spPr>
        <p:txBody>
          <a:bodyPr wrap="none" rtlCol="0">
            <a:spAutoFit/>
          </a:bodyPr>
          <a:lstStyle/>
          <a:p>
            <a:r>
              <a:rPr lang="en-IN" altLang="en-US" sz="3200">
                <a:solidFill>
                  <a:srgbClr val="3E4349"/>
                </a:solidFill>
                <a:latin typeface="Arial Rounded MT Bold" panose="020F0704030504030204" charset="0"/>
                <a:cs typeface="Arial Rounded MT Bold" panose="020F0704030504030204" charset="0"/>
              </a:rPr>
              <a:t>PEBERHOLM ISLAND</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85115" y="935990"/>
            <a:ext cx="10365105" cy="967105"/>
          </a:xfrm>
          <a:prstGeom prst="rect">
            <a:avLst/>
          </a:prstGeom>
        </p:spPr>
        <p:txBody>
          <a:bodyPr wrap="square" lIns="91416" tIns="45707" rIns="91416" bIns="45707">
            <a:spAutoFit/>
          </a:bodyPr>
          <a:lstStyle/>
          <a:p>
            <a:pPr algn="l" defTabSz="1218565">
              <a:lnSpc>
                <a:spcPct val="100000"/>
              </a:lnSpc>
            </a:pPr>
            <a:r>
              <a:rPr lang="en-IN" sz="1900" dirty="0">
                <a:solidFill>
                  <a:srgbClr val="595959"/>
                </a:solidFill>
                <a:latin typeface="Times New Roman" panose="02020603050405020304" charset="0"/>
                <a:ea typeface="Arial" panose="020B0604020202020204" pitchFamily="34" charset="0"/>
                <a:cs typeface="Times New Roman" panose="02020603050405020304" charset="0"/>
              </a:rPr>
              <a:t>The connection between Peberholm and the artificial peninsula at Kastrup on Amager island, the nearest populated part of Denmark, is through the 4,050-metre long Drogden Tunnel. It comprises a 3,510-metre immersed tube plus 270-metre entry tunnels at each end. The tube tunnel is made from 20 prefabricated </a:t>
            </a:r>
          </a:p>
        </p:txBody>
      </p:sp>
      <p:sp>
        <p:nvSpPr>
          <p:cNvPr id="51" name="Rectangle 39"/>
          <p:cNvSpPr>
            <a:spLocks noChangeArrowheads="1"/>
          </p:cNvSpPr>
          <p:nvPr/>
        </p:nvSpPr>
        <p:spPr bwMode="auto">
          <a:xfrm>
            <a:off x="3430905" y="405130"/>
            <a:ext cx="40735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IN" altLang="en-US" sz="3200" b="1" dirty="0">
                <a:solidFill>
                  <a:srgbClr val="3E4349"/>
                </a:solidFill>
                <a:latin typeface="Arial Rounded MT Bold" panose="020F0704030504030204" charset="0"/>
                <a:ea typeface="Arial" panose="020B0604020202020204" pitchFamily="34" charset="0"/>
                <a:cs typeface="Arial Rounded MT Bold" panose="020F0704030504030204" charset="0"/>
              </a:rPr>
              <a:t>DROGDEN TUNNEL</a:t>
            </a:r>
          </a:p>
        </p:txBody>
      </p:sp>
      <p:sp>
        <p:nvSpPr>
          <p:cNvPr id="13" name="矩形 12"/>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Text Box 1"/>
          <p:cNvSpPr txBox="1"/>
          <p:nvPr/>
        </p:nvSpPr>
        <p:spPr>
          <a:xfrm>
            <a:off x="285115" y="1804670"/>
            <a:ext cx="11720830" cy="1476375"/>
          </a:xfrm>
          <a:prstGeom prst="rect">
            <a:avLst/>
          </a:prstGeom>
          <a:noFill/>
        </p:spPr>
        <p:txBody>
          <a:bodyPr wrap="square" rtlCol="0">
            <a:spAutoFit/>
          </a:bodyPr>
          <a:lstStyle/>
          <a:p>
            <a:pPr algn="just" defTabSz="1218565">
              <a:lnSpc>
                <a:spcPct val="100000"/>
              </a:lnSpc>
            </a:pPr>
            <a:r>
              <a:rPr lang="en-IN" dirty="0">
                <a:solidFill>
                  <a:srgbClr val="595959"/>
                </a:solidFill>
                <a:latin typeface="Times New Roman" panose="02020603050405020304" charset="0"/>
                <a:ea typeface="Arial" panose="020B0604020202020204" pitchFamily="34" charset="0"/>
                <a:cs typeface="Times New Roman" panose="02020603050405020304" charset="0"/>
                <a:sym typeface="+mn-ea"/>
              </a:rPr>
              <a:t>reinforced concrete segments – the largest in the world at 55,000 tonnes each – interconnected in a trench dug in the seabed.</a:t>
            </a:r>
            <a:endParaRPr lang="en-IN" dirty="0">
              <a:solidFill>
                <a:srgbClr val="595959"/>
              </a:solidFill>
              <a:latin typeface="Times New Roman" panose="02020603050405020304" charset="0"/>
              <a:ea typeface="Arial" panose="020B0604020202020204" pitchFamily="34" charset="0"/>
              <a:cs typeface="Times New Roman" panose="02020603050405020304" charset="0"/>
            </a:endParaRPr>
          </a:p>
          <a:p>
            <a:pPr algn="just" defTabSz="1218565">
              <a:lnSpc>
                <a:spcPct val="100000"/>
              </a:lnSpc>
            </a:pPr>
            <a:r>
              <a:rPr lang="en-IN" dirty="0">
                <a:solidFill>
                  <a:srgbClr val="595959"/>
                </a:solidFill>
                <a:latin typeface="Times New Roman" panose="02020603050405020304" charset="0"/>
                <a:ea typeface="Arial" panose="020B0604020202020204" pitchFamily="34" charset="0"/>
                <a:cs typeface="Times New Roman" panose="02020603050405020304" charset="0"/>
                <a:sym typeface="+mn-ea"/>
              </a:rPr>
              <a:t>Two tubes in the tunnel carry railway tracks, two carry roads and a small fifth tube is provided for emergencies. The tubes are arranged side by side. The main purpose of the tunnel is to provide</a:t>
            </a:r>
            <a:endParaRPr lang="en-IN" dirty="0">
              <a:solidFill>
                <a:srgbClr val="595959"/>
              </a:solidFill>
              <a:latin typeface="Times New Roman" panose="02020603050405020304" charset="0"/>
              <a:ea typeface="Arial" panose="020B0604020202020204" pitchFamily="34" charset="0"/>
              <a:cs typeface="Times New Roman" panose="02020603050405020304" charset="0"/>
            </a:endParaRPr>
          </a:p>
          <a:p>
            <a:pPr marL="285750" indent="-285750" algn="just" defTabSz="1218565">
              <a:lnSpc>
                <a:spcPct val="100000"/>
              </a:lnSpc>
              <a:buFont typeface="Arial" panose="020B0604020202020204" pitchFamily="34" charset="0"/>
              <a:buChar char="•"/>
            </a:pPr>
            <a:r>
              <a:rPr lang="en-IN" dirty="0">
                <a:solidFill>
                  <a:srgbClr val="595959"/>
                </a:solidFill>
                <a:latin typeface="Times New Roman" panose="02020603050405020304" charset="0"/>
                <a:ea typeface="Arial" panose="020B0604020202020204" pitchFamily="34" charset="0"/>
                <a:cs typeface="Times New Roman" panose="02020603050405020304" charset="0"/>
                <a:sym typeface="+mn-ea"/>
              </a:rPr>
              <a:t>Transportation between two cities</a:t>
            </a:r>
            <a:endParaRPr lang="en-IN" dirty="0">
              <a:solidFill>
                <a:srgbClr val="595959"/>
              </a:solidFill>
              <a:latin typeface="Times New Roman" panose="02020603050405020304" charset="0"/>
              <a:ea typeface="Arial" panose="020B0604020202020204" pitchFamily="34" charset="0"/>
              <a:cs typeface="Times New Roman" panose="02020603050405020304" charset="0"/>
            </a:endParaRPr>
          </a:p>
          <a:p>
            <a:pPr marL="285750" indent="-285750" algn="just" defTabSz="1218565">
              <a:lnSpc>
                <a:spcPct val="100000"/>
              </a:lnSpc>
              <a:buFont typeface="Arial" panose="020B0604020202020204" pitchFamily="34" charset="0"/>
              <a:buChar char="•"/>
            </a:pPr>
            <a:r>
              <a:rPr lang="en-IN" dirty="0">
                <a:solidFill>
                  <a:srgbClr val="595959"/>
                </a:solidFill>
                <a:latin typeface="Times New Roman" panose="02020603050405020304" charset="0"/>
                <a:ea typeface="Arial" panose="020B0604020202020204" pitchFamily="34" charset="0"/>
                <a:cs typeface="Times New Roman" panose="02020603050405020304" charset="0"/>
                <a:sym typeface="+mn-ea"/>
              </a:rPr>
              <a:t>Combined Road &amp; Rail tunnel</a:t>
            </a:r>
            <a:endParaRPr lang="en-US"/>
          </a:p>
        </p:txBody>
      </p:sp>
      <p:pic>
        <p:nvPicPr>
          <p:cNvPr id="3" name="Picture 2" descr="drogden tunnel"/>
          <p:cNvPicPr>
            <a:picLocks noChangeAspect="1"/>
          </p:cNvPicPr>
          <p:nvPr/>
        </p:nvPicPr>
        <p:blipFill>
          <a:blip r:embed="rId3"/>
          <a:stretch>
            <a:fillRect/>
          </a:stretch>
        </p:blipFill>
        <p:spPr>
          <a:xfrm>
            <a:off x="814705" y="3370580"/>
            <a:ext cx="10342880" cy="295592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14:presetBounceEnd="50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4465320" y="215265"/>
            <a:ext cx="2179955" cy="553720"/>
          </a:xfrm>
          <a:prstGeom prst="rect">
            <a:avLst/>
          </a:prstGeom>
          <a:noFill/>
          <a:ln>
            <a:noFill/>
          </a:ln>
          <a:extLst>
            <a:ext uri="{909E8E84-426E-40DD-AFC4-6F175D3DCCD1}">
              <a14:hiddenFill xmlns:a14="http://schemas.microsoft.com/office/drawing/2010/main">
                <a:solidFill>
                  <a:srgbClr val="595959"/>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3600" i="0" u="none" strike="noStrike" cap="none" normalizeH="0" baseline="0" dirty="0">
                <a:ln>
                  <a:noFill/>
                </a:ln>
                <a:solidFill>
                  <a:srgbClr val="3E4349"/>
                </a:solidFill>
                <a:effectLst/>
                <a:latin typeface="Arial Rounded MT Bold" panose="020F0704030504030204" charset="0"/>
                <a:ea typeface="Arial" panose="020B0604020202020204" pitchFamily="34" charset="0"/>
                <a:cs typeface="Arial Rounded MT Bold" panose="020F0704030504030204" charset="0"/>
              </a:rPr>
              <a:t>HISTORY</a:t>
            </a:r>
          </a:p>
        </p:txBody>
      </p:sp>
      <p:sp>
        <p:nvSpPr>
          <p:cNvPr id="20" name="Rectangle 39"/>
          <p:cNvSpPr>
            <a:spLocks noChangeArrowheads="1"/>
          </p:cNvSpPr>
          <p:nvPr/>
        </p:nvSpPr>
        <p:spPr bwMode="auto">
          <a:xfrm>
            <a:off x="139700" y="768985"/>
            <a:ext cx="11758930"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dirty="0">
                <a:solidFill>
                  <a:schemeClr val="tx1">
                    <a:lumMod val="65000"/>
                    <a:lumOff val="35000"/>
                  </a:schemeClr>
                </a:solidFill>
                <a:latin typeface="Times New Roman" panose="02020603050405020304" charset="0"/>
                <a:cs typeface="Times New Roman" panose="02020603050405020304" charset="0"/>
              </a:rPr>
              <a:t>In 1910, proposals were put to the Swedish Parliament for a railway tunnel across the strait, which would have</a:t>
            </a:r>
          </a:p>
          <a:p>
            <a:pPr>
              <a:buFont typeface="Arial" panose="020B0604020202020204" pitchFamily="34" charset="0"/>
              <a:buNone/>
            </a:pPr>
            <a:r>
              <a:rPr lang="en-US" altLang="zh-CN" dirty="0">
                <a:solidFill>
                  <a:schemeClr val="tx1">
                    <a:lumMod val="65000"/>
                    <a:lumOff val="35000"/>
                  </a:schemeClr>
                </a:solidFill>
                <a:latin typeface="Times New Roman" panose="02020603050405020304" charset="0"/>
                <a:cs typeface="Times New Roman" panose="02020603050405020304" charset="0"/>
              </a:rPr>
              <a:t>comprised two tunnelled sections linked by a surface road across the island of Saltholm. The concept of a bridge</a:t>
            </a:r>
          </a:p>
          <a:p>
            <a:pPr>
              <a:buFont typeface="Arial" panose="020B0604020202020204" pitchFamily="34" charset="0"/>
              <a:buNone/>
            </a:pPr>
            <a:r>
              <a:rPr lang="en-US" altLang="zh-CN" dirty="0">
                <a:solidFill>
                  <a:schemeClr val="tx1">
                    <a:lumMod val="65000"/>
                    <a:lumOff val="35000"/>
                  </a:schemeClr>
                </a:solidFill>
                <a:latin typeface="Times New Roman" panose="02020603050405020304" charset="0"/>
                <a:cs typeface="Times New Roman" panose="02020603050405020304" charset="0"/>
              </a:rPr>
              <a:t>over the Øresund was first formally proposed in 1936 by a consortium of engineering firms who proposed a national</a:t>
            </a:r>
          </a:p>
        </p:txBody>
      </p:sp>
      <p:sp>
        <p:nvSpPr>
          <p:cNvPr id="4" name="Text Box 3"/>
          <p:cNvSpPr txBox="1"/>
          <p:nvPr/>
        </p:nvSpPr>
        <p:spPr>
          <a:xfrm>
            <a:off x="52705" y="1529715"/>
            <a:ext cx="11665585" cy="1198880"/>
          </a:xfrm>
          <a:prstGeom prst="rect">
            <a:avLst/>
          </a:prstGeom>
          <a:noFill/>
        </p:spPr>
        <p:txBody>
          <a:bodyPr wrap="square" rtlCol="0">
            <a:spAutoFit/>
          </a:bodyPr>
          <a:lstStyle/>
          <a:p>
            <a:pPr algn="l"/>
            <a:r>
              <a:rPr lang="en-US" altLang="zh-CN" dirty="0">
                <a:solidFill>
                  <a:schemeClr val="tx1">
                    <a:lumMod val="65000"/>
                    <a:lumOff val="35000"/>
                  </a:schemeClr>
                </a:solidFill>
                <a:latin typeface="Times New Roman" panose="02020603050405020304" charset="0"/>
                <a:cs typeface="Times New Roman" panose="02020603050405020304" charset="0"/>
                <a:sym typeface="+mn-ea"/>
              </a:rPr>
              <a:t>motorway network for Denmark.The idea was dropped during World War II, but picked up again thereafter &amp; studied in significant detail in various Danish-Swedish government commissions through the 1950s and 1960s. However, disagreement existed regarding the placement and exact form of the link. Additionally, some regional and local interests argued that other bridge and road projects, notably the then-unbuilt Great Belt Fixed Link, should take priority.</a:t>
            </a:r>
            <a:endParaRPr lang="en-US"/>
          </a:p>
        </p:txBody>
      </p:sp>
      <p:pic>
        <p:nvPicPr>
          <p:cNvPr id="2" name="Picture 1" descr="pic013"/>
          <p:cNvPicPr>
            <a:picLocks noChangeAspect="1"/>
          </p:cNvPicPr>
          <p:nvPr/>
        </p:nvPicPr>
        <p:blipFill>
          <a:blip r:embed="rId3"/>
          <a:stretch>
            <a:fillRect/>
          </a:stretch>
        </p:blipFill>
        <p:spPr>
          <a:xfrm>
            <a:off x="7739380" y="3098165"/>
            <a:ext cx="4095750" cy="3097530"/>
          </a:xfrm>
          <a:prstGeom prst="rect">
            <a:avLst/>
          </a:prstGeom>
          <a:effectLst>
            <a:outerShdw blurRad="50800" dist="38100" dir="2700000" algn="tl" rotWithShape="0">
              <a:prstClr val="black">
                <a:alpha val="40000"/>
              </a:prstClr>
            </a:outerShdw>
          </a:effectLst>
        </p:spPr>
      </p:pic>
      <p:pic>
        <p:nvPicPr>
          <p:cNvPr id="3" name="Picture 2" descr="download"/>
          <p:cNvPicPr>
            <a:picLocks noChangeAspect="1"/>
          </p:cNvPicPr>
          <p:nvPr/>
        </p:nvPicPr>
        <p:blipFill>
          <a:blip r:embed="rId4"/>
          <a:stretch>
            <a:fillRect/>
          </a:stretch>
        </p:blipFill>
        <p:spPr>
          <a:xfrm>
            <a:off x="335280" y="3082925"/>
            <a:ext cx="4677410" cy="3112770"/>
          </a:xfrm>
          <a:prstGeom prst="rect">
            <a:avLst/>
          </a:prstGeom>
          <a:effectLst>
            <a:outerShdw blurRad="50800" dist="38100" dir="2700000" algn="tl" rotWithShape="0">
              <a:prstClr val="black">
                <a:alpha val="40000"/>
              </a:prstClr>
            </a:outerShdw>
          </a:effectLst>
        </p:spPr>
      </p:pic>
      <p:pic>
        <p:nvPicPr>
          <p:cNvPr id="5" name="Picture 4" descr="bridgepylons"/>
          <p:cNvPicPr>
            <a:picLocks noChangeAspect="1"/>
          </p:cNvPicPr>
          <p:nvPr/>
        </p:nvPicPr>
        <p:blipFill>
          <a:blip r:embed="rId5"/>
          <a:stretch>
            <a:fillRect/>
          </a:stretch>
        </p:blipFill>
        <p:spPr>
          <a:xfrm>
            <a:off x="5221605" y="3114675"/>
            <a:ext cx="2308860" cy="3081020"/>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4854</Words>
  <Application>Microsoft Office PowerPoint</Application>
  <PresentationFormat>Widescreen</PresentationFormat>
  <Paragraphs>145</Paragraphs>
  <Slides>24</Slides>
  <Notes>24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Rounded MT Bold</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Sugandh Kedia</cp:lastModifiedBy>
  <cp:revision>29</cp:revision>
  <dcterms:created xsi:type="dcterms:W3CDTF">2017-11-30T05:20:00Z</dcterms:created>
  <dcterms:modified xsi:type="dcterms:W3CDTF">2022-05-24T17:26:54Z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1033-11.2.0.10463</vt:lpwstr>
  </property>
  <property fmtid="{D5CDD505-2E9C-101B-9397-08002B2CF9AE}" pid="3" name="ICV">
    <vt:lpwstr>EA58F041443744248FDF5B82EF991C54</vt:lpwstr>
  </property>
</Properties>
</file>